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6202025" cy="10058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600" y="252"/>
      </p:cViewPr>
      <p:guideLst>
        <p:guide orient="horz" pos="2880"/>
        <p:guide pos="45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5153" y="3118106"/>
            <a:ext cx="137717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0305" y="5632706"/>
            <a:ext cx="1134141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0103" y="2313434"/>
            <a:ext cx="70478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44043" y="2313434"/>
            <a:ext cx="70478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0102" y="402338"/>
            <a:ext cx="145818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102" y="2313434"/>
            <a:ext cx="145818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08689" y="9354314"/>
            <a:ext cx="51846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0102" y="9354314"/>
            <a:ext cx="37264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65458" y="9354314"/>
            <a:ext cx="37264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ectrical_network" TargetMode="External"/><Relationship Id="rId2" Type="http://schemas.openxmlformats.org/officeDocument/2006/relationships/hyperlink" Target="http://en.wikipedia.org/wiki/Computer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n.wikipedia.org/wiki/Scientific_modelling" TargetMode="External"/><Relationship Id="rId5" Type="http://schemas.openxmlformats.org/officeDocument/2006/relationships/hyperlink" Target="http://en.wikipedia.org/wiki/Hydraulic" TargetMode="External"/><Relationship Id="rId4" Type="http://schemas.openxmlformats.org/officeDocument/2006/relationships/hyperlink" Target="http://en.wikipedia.org/wiki/Mechanic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fferential_equations" TargetMode="External"/><Relationship Id="rId2" Type="http://schemas.openxmlformats.org/officeDocument/2006/relationships/hyperlink" Target="http://en.wikipedia.org/wiki/Logical_operation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yte-notes.com/what-embedded-system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nsaction_processing" TargetMode="External"/><Relationship Id="rId2" Type="http://schemas.openxmlformats.org/officeDocument/2006/relationships/hyperlink" Target="http://en.wikipedia.org/wiki/Enterprise_resource_plannin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acromolecules" TargetMode="External"/><Relationship Id="rId3" Type="http://schemas.openxmlformats.org/officeDocument/2006/relationships/hyperlink" Target="http://en.wikipedia.org/wiki/Quantum_mechanics" TargetMode="External"/><Relationship Id="rId7" Type="http://schemas.openxmlformats.org/officeDocument/2006/relationships/hyperlink" Target="http://en.wikipedia.org/wiki/Computational_chemistry" TargetMode="External"/><Relationship Id="rId2" Type="http://schemas.openxmlformats.org/officeDocument/2006/relationships/hyperlink" Target="http://en.wikipedia.org/wiki/Computational_scienc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en.wikipedia.org/wiki/Oil_and_gas_exploration" TargetMode="External"/><Relationship Id="rId5" Type="http://schemas.openxmlformats.org/officeDocument/2006/relationships/hyperlink" Target="http://en.wikipedia.org/wiki/Climate_research" TargetMode="External"/><Relationship Id="rId10" Type="http://schemas.openxmlformats.org/officeDocument/2006/relationships/hyperlink" Target="http://en.wikipedia.org/wiki/Nuclear_fusion" TargetMode="External"/><Relationship Id="rId4" Type="http://schemas.openxmlformats.org/officeDocument/2006/relationships/hyperlink" Target="http://en.wikipedia.org/wiki/Weather_forecasting" TargetMode="External"/><Relationship Id="rId9" Type="http://schemas.openxmlformats.org/officeDocument/2006/relationships/hyperlink" Target="http://en.wikipedia.org/wiki/Nuclear_weap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82293" y="722822"/>
            <a:ext cx="12463911" cy="7523470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65"/>
              </a:spcBef>
            </a:pPr>
            <a:r>
              <a:rPr sz="2400" b="1" spc="-20" dirty="0">
                <a:latin typeface="Times New Roman"/>
                <a:cs typeface="Times New Roman"/>
              </a:rPr>
              <a:t>Types </a:t>
            </a:r>
            <a:r>
              <a:rPr sz="2400" b="1" dirty="0">
                <a:latin typeface="Times New Roman"/>
                <a:cs typeface="Times New Roman"/>
              </a:rPr>
              <a:t>of</a:t>
            </a:r>
            <a:r>
              <a:rPr sz="2400" b="1" spc="5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Computers</a:t>
            </a:r>
            <a:endParaRPr sz="2400">
              <a:latin typeface="Times New Roman"/>
              <a:cs typeface="Times New Roman"/>
            </a:endParaRPr>
          </a:p>
          <a:p>
            <a:pPr marL="12700" marR="276860">
              <a:lnSpc>
                <a:spcPct val="104299"/>
              </a:lnSpc>
              <a:spcBef>
                <a:spcPts val="780"/>
              </a:spcBef>
            </a:pPr>
            <a:r>
              <a:rPr sz="1600" spc="-30" dirty="0">
                <a:latin typeface="Times New Roman"/>
                <a:cs typeface="Times New Roman"/>
                <a:hlinkClick r:id="rId2"/>
              </a:rPr>
              <a:t>Computers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dirty="0">
                <a:latin typeface="Times New Roman"/>
                <a:cs typeface="Times New Roman"/>
              </a:rPr>
              <a:t>be </a:t>
            </a:r>
            <a:r>
              <a:rPr sz="1600" spc="-40" dirty="0">
                <a:latin typeface="Times New Roman"/>
                <a:cs typeface="Times New Roman"/>
              </a:rPr>
              <a:t>classified,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25" dirty="0">
                <a:latin typeface="Times New Roman"/>
                <a:cs typeface="Times New Roman"/>
              </a:rPr>
              <a:t>typed, </a:t>
            </a:r>
            <a:r>
              <a:rPr sz="1600" spc="-55" dirty="0">
                <a:latin typeface="Times New Roman"/>
                <a:cs typeface="Times New Roman"/>
              </a:rPr>
              <a:t>in </a:t>
            </a:r>
            <a:r>
              <a:rPr sz="1600" spc="-50" dirty="0">
                <a:latin typeface="Times New Roman"/>
                <a:cs typeface="Times New Roman"/>
              </a:rPr>
              <a:t>many </a:t>
            </a:r>
            <a:r>
              <a:rPr sz="1600" spc="-35" dirty="0">
                <a:latin typeface="Times New Roman"/>
                <a:cs typeface="Times New Roman"/>
              </a:rPr>
              <a:t>ways. </a:t>
            </a:r>
            <a:r>
              <a:rPr sz="1600" spc="-30" dirty="0">
                <a:latin typeface="Times New Roman"/>
                <a:cs typeface="Times New Roman"/>
              </a:rPr>
              <a:t>Some </a:t>
            </a:r>
            <a:r>
              <a:rPr sz="1600" spc="-40" dirty="0">
                <a:latin typeface="Times New Roman"/>
                <a:cs typeface="Times New Roman"/>
              </a:rPr>
              <a:t>common </a:t>
            </a:r>
            <a:r>
              <a:rPr sz="1600" spc="-25" dirty="0">
                <a:latin typeface="Times New Roman"/>
                <a:cs typeface="Times New Roman"/>
              </a:rPr>
              <a:t>classifications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60" dirty="0">
                <a:latin typeface="Times New Roman"/>
                <a:cs typeface="Times New Roman"/>
              </a:rPr>
              <a:t>given  </a:t>
            </a:r>
            <a:r>
              <a:rPr sz="1600" spc="-30" dirty="0">
                <a:latin typeface="Times New Roman"/>
                <a:cs typeface="Times New Roman"/>
              </a:rPr>
              <a:t>below.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b="1" spc="-5" dirty="0">
                <a:latin typeface="Times New Roman"/>
                <a:cs typeface="Times New Roman"/>
              </a:rPr>
              <a:t>Classification </a:t>
            </a:r>
            <a:r>
              <a:rPr b="1" spc="25" dirty="0">
                <a:latin typeface="Times New Roman"/>
                <a:cs typeface="Times New Roman"/>
              </a:rPr>
              <a:t>of </a:t>
            </a:r>
            <a:r>
              <a:rPr b="1" spc="-10" dirty="0">
                <a:latin typeface="Times New Roman"/>
                <a:cs typeface="Times New Roman"/>
              </a:rPr>
              <a:t>Computers </a:t>
            </a:r>
            <a:r>
              <a:rPr b="1" spc="25" dirty="0">
                <a:latin typeface="Times New Roman"/>
                <a:cs typeface="Times New Roman"/>
              </a:rPr>
              <a:t>on </a:t>
            </a:r>
            <a:r>
              <a:rPr b="1" spc="-10" dirty="0">
                <a:latin typeface="Times New Roman"/>
                <a:cs typeface="Times New Roman"/>
              </a:rPr>
              <a:t>the basis </a:t>
            </a:r>
            <a:r>
              <a:rPr b="1" spc="25" dirty="0">
                <a:latin typeface="Times New Roman"/>
                <a:cs typeface="Times New Roman"/>
              </a:rPr>
              <a:t>of </a:t>
            </a:r>
            <a:r>
              <a:rPr b="1" dirty="0">
                <a:latin typeface="Times New Roman"/>
                <a:cs typeface="Times New Roman"/>
              </a:rPr>
              <a:t>operational</a:t>
            </a:r>
            <a:r>
              <a:rPr b="1" spc="-150" dirty="0">
                <a:latin typeface="Times New Roman"/>
                <a:cs typeface="Times New Roman"/>
              </a:rPr>
              <a:t> </a:t>
            </a:r>
            <a:r>
              <a:rPr b="1" spc="-30" dirty="0">
                <a:latin typeface="Times New Roman"/>
                <a:cs typeface="Times New Roman"/>
              </a:rPr>
              <a:t>principle</a:t>
            </a:r>
            <a:endParaRPr>
              <a:latin typeface="Times New Roman"/>
              <a:cs typeface="Times New Roman"/>
            </a:endParaRPr>
          </a:p>
          <a:p>
            <a:pPr marL="12700" marR="408940">
              <a:lnSpc>
                <a:spcPct val="104200"/>
              </a:lnSpc>
              <a:spcBef>
                <a:spcPts val="830"/>
              </a:spcBef>
            </a:pPr>
            <a:r>
              <a:rPr sz="1600" spc="-20" dirty="0">
                <a:latin typeface="Times New Roman"/>
                <a:cs typeface="Times New Roman"/>
              </a:rPr>
              <a:t>Based </a:t>
            </a:r>
            <a:r>
              <a:rPr sz="1600" dirty="0">
                <a:latin typeface="Times New Roman"/>
                <a:cs typeface="Times New Roman"/>
              </a:rPr>
              <a:t>on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0" dirty="0">
                <a:latin typeface="Times New Roman"/>
                <a:cs typeface="Times New Roman"/>
              </a:rPr>
              <a:t>operational </a:t>
            </a:r>
            <a:r>
              <a:rPr sz="1600" spc="-45" dirty="0">
                <a:latin typeface="Times New Roman"/>
                <a:cs typeface="Times New Roman"/>
              </a:rPr>
              <a:t>principle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0" dirty="0">
                <a:latin typeface="Times New Roman"/>
                <a:cs typeface="Times New Roman"/>
              </a:rPr>
              <a:t>computers, </a:t>
            </a:r>
            <a:r>
              <a:rPr sz="1600" spc="-35" dirty="0">
                <a:latin typeface="Times New Roman"/>
                <a:cs typeface="Times New Roman"/>
              </a:rPr>
              <a:t>they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35" dirty="0">
                <a:latin typeface="Times New Roman"/>
                <a:cs typeface="Times New Roman"/>
              </a:rPr>
              <a:t>categorized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45" dirty="0">
                <a:latin typeface="Times New Roman"/>
                <a:cs typeface="Times New Roman"/>
              </a:rPr>
              <a:t>analog, </a:t>
            </a:r>
            <a:r>
              <a:rPr sz="1600" spc="-40" dirty="0">
                <a:latin typeface="Times New Roman"/>
                <a:cs typeface="Times New Roman"/>
              </a:rPr>
              <a:t>digital </a:t>
            </a:r>
            <a:r>
              <a:rPr sz="1600" spc="-30" dirty="0">
                <a:latin typeface="Times New Roman"/>
                <a:cs typeface="Times New Roman"/>
              </a:rPr>
              <a:t>and  </a:t>
            </a:r>
            <a:r>
              <a:rPr sz="1600" spc="-50" dirty="0">
                <a:latin typeface="Times New Roman"/>
                <a:cs typeface="Times New Roman"/>
              </a:rPr>
              <a:t>hybrid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computers.</a:t>
            </a:r>
            <a:endParaRPr sz="16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90"/>
              </a:spcBef>
            </a:pPr>
            <a:r>
              <a:rPr sz="1600" dirty="0">
                <a:latin typeface="Times New Roman"/>
                <a:cs typeface="Times New Roman"/>
              </a:rPr>
              <a:t>1. </a:t>
            </a:r>
            <a:r>
              <a:rPr b="1" dirty="0">
                <a:latin typeface="Times New Roman"/>
                <a:cs typeface="Times New Roman"/>
              </a:rPr>
              <a:t>Analog</a:t>
            </a:r>
            <a:r>
              <a:rPr b="1" spc="-2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Computers</a:t>
            </a:r>
            <a:endParaRPr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600" b="1" spc="-15" dirty="0">
                <a:latin typeface="Times New Roman"/>
                <a:cs typeface="Times New Roman"/>
              </a:rPr>
              <a:t>Definition</a:t>
            </a:r>
            <a:endParaRPr sz="1600">
              <a:latin typeface="Times New Roman"/>
              <a:cs typeface="Times New Roman"/>
            </a:endParaRPr>
          </a:p>
          <a:p>
            <a:pPr marL="12700" marR="5080" indent="38100" algn="just">
              <a:lnSpc>
                <a:spcPct val="102499"/>
              </a:lnSpc>
              <a:spcBef>
                <a:spcPts val="850"/>
              </a:spcBef>
            </a:pPr>
            <a:r>
              <a:rPr sz="1600" spc="-25" dirty="0">
                <a:latin typeface="Times New Roman"/>
                <a:cs typeface="Times New Roman"/>
              </a:rPr>
              <a:t>An </a:t>
            </a:r>
            <a:r>
              <a:rPr sz="1600" b="1" spc="-20" dirty="0">
                <a:latin typeface="Times New Roman"/>
                <a:cs typeface="Times New Roman"/>
              </a:rPr>
              <a:t>analog </a:t>
            </a:r>
            <a:r>
              <a:rPr sz="1600" b="1" spc="-30" dirty="0">
                <a:latin typeface="Times New Roman"/>
                <a:cs typeface="Times New Roman"/>
              </a:rPr>
              <a:t>computer </a:t>
            </a:r>
            <a:r>
              <a:rPr sz="1600" spc="-60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5" dirty="0">
                <a:latin typeface="Times New Roman"/>
                <a:cs typeface="Times New Roman"/>
              </a:rPr>
              <a:t>form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5" dirty="0">
                <a:latin typeface="Times New Roman"/>
                <a:cs typeface="Times New Roman"/>
                <a:hlinkClick r:id="rId2"/>
              </a:rPr>
              <a:t>computer</a:t>
            </a:r>
            <a:r>
              <a:rPr sz="1600" spc="-35" dirty="0">
                <a:latin typeface="Times New Roman"/>
                <a:cs typeface="Times New Roman"/>
              </a:rPr>
              <a:t> that </a:t>
            </a:r>
            <a:r>
              <a:rPr sz="1600" spc="-30" dirty="0">
                <a:latin typeface="Times New Roman"/>
                <a:cs typeface="Times New Roman"/>
              </a:rPr>
              <a:t>uses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5" dirty="0">
                <a:latin typeface="Times New Roman"/>
                <a:cs typeface="Times New Roman"/>
              </a:rPr>
              <a:t>continuously </a:t>
            </a:r>
            <a:r>
              <a:rPr sz="1600" spc="-40" dirty="0">
                <a:latin typeface="Times New Roman"/>
                <a:cs typeface="Times New Roman"/>
              </a:rPr>
              <a:t>changeable </a:t>
            </a:r>
            <a:r>
              <a:rPr sz="1600" spc="-15" dirty="0">
                <a:latin typeface="Times New Roman"/>
                <a:cs typeface="Times New Roman"/>
              </a:rPr>
              <a:t>aspects </a:t>
            </a:r>
            <a:r>
              <a:rPr sz="1600" dirty="0">
                <a:latin typeface="Times New Roman"/>
                <a:cs typeface="Times New Roman"/>
              </a:rPr>
              <a:t>of  </a:t>
            </a:r>
            <a:r>
              <a:rPr sz="1600" spc="-40" dirty="0">
                <a:latin typeface="Times New Roman"/>
                <a:cs typeface="Times New Roman"/>
              </a:rPr>
              <a:t>physical </a:t>
            </a:r>
            <a:r>
              <a:rPr sz="1600" spc="-45" dirty="0">
                <a:latin typeface="Times New Roman"/>
                <a:cs typeface="Times New Roman"/>
              </a:rPr>
              <a:t>phenomena </a:t>
            </a:r>
            <a:r>
              <a:rPr sz="1600" spc="-30" dirty="0">
                <a:latin typeface="Times New Roman"/>
                <a:cs typeface="Times New Roman"/>
              </a:rPr>
              <a:t>such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40" dirty="0">
                <a:latin typeface="Times New Roman"/>
                <a:cs typeface="Times New Roman"/>
                <a:hlinkClick r:id="rId3"/>
              </a:rPr>
              <a:t>electrical,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  <a:hlinkClick r:id="rId4"/>
              </a:rPr>
              <a:t>mechanical,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50" dirty="0">
                <a:latin typeface="Times New Roman"/>
                <a:cs typeface="Times New Roman"/>
                <a:hlinkClick r:id="rId5"/>
              </a:rPr>
              <a:t>hydraulic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quantities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spc="-25" dirty="0">
                <a:latin typeface="Times New Roman"/>
                <a:cs typeface="Times New Roman"/>
                <a:hlinkClick r:id="rId6"/>
              </a:rPr>
              <a:t>model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problem  </a:t>
            </a:r>
            <a:r>
              <a:rPr sz="1600" spc="-40" dirty="0">
                <a:latin typeface="Times New Roman"/>
                <a:cs typeface="Times New Roman"/>
              </a:rPr>
              <a:t>being </a:t>
            </a:r>
            <a:r>
              <a:rPr sz="1600" spc="-25" dirty="0">
                <a:latin typeface="Times New Roman"/>
                <a:cs typeface="Times New Roman"/>
              </a:rPr>
              <a:t>solved.Analog </a:t>
            </a:r>
            <a:r>
              <a:rPr sz="1600" spc="-35" dirty="0">
                <a:latin typeface="Times New Roman"/>
                <a:cs typeface="Times New Roman"/>
              </a:rPr>
              <a:t>computer performs </a:t>
            </a:r>
            <a:r>
              <a:rPr sz="1600" spc="-15" dirty="0">
                <a:latin typeface="Times New Roman"/>
                <a:cs typeface="Times New Roman"/>
              </a:rPr>
              <a:t>tasks </a:t>
            </a:r>
            <a:r>
              <a:rPr sz="1600" dirty="0">
                <a:latin typeface="Times New Roman"/>
                <a:cs typeface="Times New Roman"/>
              </a:rPr>
              <a:t>by </a:t>
            </a:r>
            <a:r>
              <a:rPr sz="1600" spc="-45" dirty="0">
                <a:latin typeface="Times New Roman"/>
                <a:cs typeface="Times New Roman"/>
              </a:rPr>
              <a:t>measuring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0" dirty="0">
                <a:latin typeface="Times New Roman"/>
                <a:cs typeface="Times New Roman"/>
              </a:rPr>
              <a:t>physical </a:t>
            </a:r>
            <a:r>
              <a:rPr sz="1600" spc="-50" dirty="0">
                <a:latin typeface="Times New Roman"/>
                <a:cs typeface="Times New Roman"/>
              </a:rPr>
              <a:t>values </a:t>
            </a:r>
            <a:r>
              <a:rPr sz="1600" spc="-30" dirty="0">
                <a:latin typeface="Times New Roman"/>
                <a:cs typeface="Times New Roman"/>
              </a:rPr>
              <a:t>rather </a:t>
            </a:r>
            <a:r>
              <a:rPr sz="1600" spc="-15" dirty="0">
                <a:latin typeface="Times New Roman"/>
                <a:cs typeface="Times New Roman"/>
              </a:rPr>
              <a:t>than  </a:t>
            </a:r>
            <a:r>
              <a:rPr sz="1600" spc="-40" dirty="0">
                <a:latin typeface="Times New Roman"/>
                <a:cs typeface="Times New Roman"/>
              </a:rPr>
              <a:t>counting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numbers.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600" b="1" spc="5" dirty="0">
                <a:latin typeface="Times New Roman"/>
                <a:cs typeface="Times New Roman"/>
              </a:rPr>
              <a:t>Represented By</a:t>
            </a:r>
            <a:r>
              <a:rPr sz="1600" spc="5" dirty="0">
                <a:latin typeface="Times New Roman"/>
                <a:cs typeface="Times New Roman"/>
              </a:rPr>
              <a:t>: </a:t>
            </a:r>
            <a:r>
              <a:rPr sz="1600" spc="-30" dirty="0">
                <a:latin typeface="Times New Roman"/>
                <a:cs typeface="Times New Roman"/>
              </a:rPr>
              <a:t>Series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waves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600" b="1" spc="-10" dirty="0">
                <a:latin typeface="Times New Roman"/>
                <a:cs typeface="Times New Roman"/>
              </a:rPr>
              <a:t>Difference</a:t>
            </a:r>
            <a:endParaRPr sz="1600">
              <a:latin typeface="Times New Roman"/>
              <a:cs typeface="Times New Roman"/>
            </a:endParaRPr>
          </a:p>
          <a:p>
            <a:pPr marL="12700" marR="340360">
              <a:lnSpc>
                <a:spcPct val="104200"/>
              </a:lnSpc>
              <a:spcBef>
                <a:spcPts val="825"/>
              </a:spcBef>
            </a:pPr>
            <a:r>
              <a:rPr sz="1600" spc="-35" dirty="0">
                <a:latin typeface="Times New Roman"/>
                <a:cs typeface="Times New Roman"/>
              </a:rPr>
              <a:t>These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40" dirty="0">
                <a:latin typeface="Times New Roman"/>
                <a:cs typeface="Times New Roman"/>
              </a:rPr>
              <a:t>different </a:t>
            </a:r>
            <a:r>
              <a:rPr sz="1600" spc="-35" dirty="0">
                <a:latin typeface="Times New Roman"/>
                <a:cs typeface="Times New Roman"/>
              </a:rPr>
              <a:t>from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40" dirty="0">
                <a:latin typeface="Times New Roman"/>
                <a:cs typeface="Times New Roman"/>
              </a:rPr>
              <a:t>digital </a:t>
            </a:r>
            <a:r>
              <a:rPr sz="1600" spc="-35" dirty="0">
                <a:latin typeface="Times New Roman"/>
                <a:cs typeface="Times New Roman"/>
              </a:rPr>
              <a:t>computer </a:t>
            </a:r>
            <a:r>
              <a:rPr sz="1600" spc="-20" dirty="0">
                <a:latin typeface="Times New Roman"/>
                <a:cs typeface="Times New Roman"/>
              </a:rPr>
              <a:t>because </a:t>
            </a:r>
            <a:r>
              <a:rPr sz="1600" spc="-5" dirty="0">
                <a:latin typeface="Times New Roman"/>
                <a:cs typeface="Times New Roman"/>
              </a:rPr>
              <a:t>an </a:t>
            </a:r>
            <a:r>
              <a:rPr sz="1600" spc="-35" dirty="0">
                <a:latin typeface="Times New Roman"/>
                <a:cs typeface="Times New Roman"/>
              </a:rPr>
              <a:t>analog computer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spc="-25" dirty="0">
                <a:latin typeface="Times New Roman"/>
                <a:cs typeface="Times New Roman"/>
              </a:rPr>
              <a:t>perform several  </a:t>
            </a:r>
            <a:r>
              <a:rPr sz="1600" spc="-30" dirty="0">
                <a:latin typeface="Times New Roman"/>
                <a:cs typeface="Times New Roman"/>
              </a:rPr>
              <a:t>mathematical operations simultaneously. </a:t>
            </a:r>
            <a:r>
              <a:rPr sz="1600" spc="-15" dirty="0">
                <a:latin typeface="Times New Roman"/>
                <a:cs typeface="Times New Roman"/>
              </a:rPr>
              <a:t>It </a:t>
            </a:r>
            <a:r>
              <a:rPr sz="1600" spc="-30" dirty="0">
                <a:latin typeface="Times New Roman"/>
                <a:cs typeface="Times New Roman"/>
              </a:rPr>
              <a:t>uses </a:t>
            </a:r>
            <a:r>
              <a:rPr sz="1600" spc="-45" dirty="0">
                <a:latin typeface="Times New Roman"/>
                <a:cs typeface="Times New Roman"/>
              </a:rPr>
              <a:t>continuous </a:t>
            </a:r>
            <a:r>
              <a:rPr sz="1600" spc="-40" dirty="0">
                <a:latin typeface="Times New Roman"/>
                <a:cs typeface="Times New Roman"/>
              </a:rPr>
              <a:t>variables </a:t>
            </a:r>
            <a:r>
              <a:rPr sz="1600" spc="-35" dirty="0">
                <a:latin typeface="Times New Roman"/>
                <a:cs typeface="Times New Roman"/>
              </a:rPr>
              <a:t>for </a:t>
            </a:r>
            <a:r>
              <a:rPr sz="1600" spc="-30" dirty="0">
                <a:latin typeface="Times New Roman"/>
                <a:cs typeface="Times New Roman"/>
              </a:rPr>
              <a:t>mathematical  operations and </a:t>
            </a:r>
            <a:r>
              <a:rPr sz="1600" spc="-50" dirty="0">
                <a:latin typeface="Times New Roman"/>
                <a:cs typeface="Times New Roman"/>
              </a:rPr>
              <a:t>utilizes </a:t>
            </a:r>
            <a:r>
              <a:rPr sz="1600" spc="-40" dirty="0">
                <a:latin typeface="Times New Roman"/>
                <a:cs typeface="Times New Roman"/>
              </a:rPr>
              <a:t>mechanical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25" dirty="0">
                <a:latin typeface="Times New Roman"/>
                <a:cs typeface="Times New Roman"/>
              </a:rPr>
              <a:t>electrical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energy.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600" b="1" spc="15" dirty="0">
                <a:latin typeface="Times New Roman"/>
                <a:cs typeface="Times New Roman"/>
              </a:rPr>
              <a:t>Uses</a:t>
            </a:r>
            <a:endParaRPr sz="1600">
              <a:latin typeface="Times New Roman"/>
              <a:cs typeface="Times New Roman"/>
            </a:endParaRPr>
          </a:p>
          <a:p>
            <a:pPr marL="12700" marR="25400" algn="just">
              <a:lnSpc>
                <a:spcPts val="1430"/>
              </a:lnSpc>
              <a:spcBef>
                <a:spcPts val="945"/>
              </a:spcBef>
            </a:pPr>
            <a:r>
              <a:rPr sz="1600" spc="-45" dirty="0">
                <a:latin typeface="Times New Roman"/>
                <a:cs typeface="Times New Roman"/>
              </a:rPr>
              <a:t>Analog </a:t>
            </a:r>
            <a:r>
              <a:rPr sz="1600" spc="-35" dirty="0">
                <a:latin typeface="Times New Roman"/>
                <a:cs typeface="Times New Roman"/>
              </a:rPr>
              <a:t>computers </a:t>
            </a:r>
            <a:r>
              <a:rPr sz="1600" spc="-25" dirty="0">
                <a:latin typeface="Times New Roman"/>
                <a:cs typeface="Times New Roman"/>
              </a:rPr>
              <a:t>were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55" dirty="0">
                <a:latin typeface="Times New Roman"/>
                <a:cs typeface="Times New Roman"/>
              </a:rPr>
              <a:t>first </a:t>
            </a:r>
            <a:r>
              <a:rPr sz="1600" spc="-35" dirty="0">
                <a:latin typeface="Times New Roman"/>
                <a:cs typeface="Times New Roman"/>
              </a:rPr>
              <a:t>computers </a:t>
            </a:r>
            <a:r>
              <a:rPr sz="1600" spc="-25" dirty="0">
                <a:latin typeface="Times New Roman"/>
                <a:cs typeface="Times New Roman"/>
              </a:rPr>
              <a:t>developed </a:t>
            </a:r>
            <a:r>
              <a:rPr sz="1600" spc="-30" dirty="0">
                <a:latin typeface="Times New Roman"/>
                <a:cs typeface="Times New Roman"/>
              </a:rPr>
              <a:t>and provided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0" dirty="0">
                <a:latin typeface="Times New Roman"/>
                <a:cs typeface="Times New Roman"/>
              </a:rPr>
              <a:t>basis </a:t>
            </a:r>
            <a:r>
              <a:rPr sz="1600" spc="-35" dirty="0">
                <a:latin typeface="Times New Roman"/>
                <a:cs typeface="Times New Roman"/>
              </a:rPr>
              <a:t>for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development 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25" dirty="0">
                <a:latin typeface="Times New Roman"/>
                <a:cs typeface="Times New Roman"/>
              </a:rPr>
              <a:t>modern </a:t>
            </a:r>
            <a:r>
              <a:rPr sz="1600" spc="-40" dirty="0">
                <a:latin typeface="Times New Roman"/>
                <a:cs typeface="Times New Roman"/>
              </a:rPr>
              <a:t>digital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computers.</a:t>
            </a:r>
            <a:endParaRPr sz="1600">
              <a:latin typeface="Times New Roman"/>
              <a:cs typeface="Times New Roman"/>
            </a:endParaRPr>
          </a:p>
          <a:p>
            <a:pPr marL="469900" marR="27940" indent="-229235">
              <a:lnSpc>
                <a:spcPts val="1430"/>
              </a:lnSpc>
              <a:spcBef>
                <a:spcPts val="10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5" dirty="0">
                <a:latin typeface="Times New Roman"/>
                <a:cs typeface="Times New Roman"/>
              </a:rPr>
              <a:t>Analog </a:t>
            </a:r>
            <a:r>
              <a:rPr sz="1600" spc="-35" dirty="0">
                <a:latin typeface="Times New Roman"/>
                <a:cs typeface="Times New Roman"/>
              </a:rPr>
              <a:t>computers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50" dirty="0">
                <a:latin typeface="Times New Roman"/>
                <a:cs typeface="Times New Roman"/>
              </a:rPr>
              <a:t>widely </a:t>
            </a:r>
            <a:r>
              <a:rPr sz="1600" spc="-30" dirty="0">
                <a:latin typeface="Times New Roman"/>
                <a:cs typeface="Times New Roman"/>
              </a:rPr>
              <a:t>used </a:t>
            </a:r>
            <a:r>
              <a:rPr sz="1600" spc="-35" dirty="0">
                <a:latin typeface="Times New Roman"/>
                <a:cs typeface="Times New Roman"/>
              </a:rPr>
              <a:t>for </a:t>
            </a:r>
            <a:r>
              <a:rPr sz="1600" spc="-30" dirty="0">
                <a:latin typeface="Times New Roman"/>
                <a:cs typeface="Times New Roman"/>
              </a:rPr>
              <a:t>certain </a:t>
            </a:r>
            <a:r>
              <a:rPr sz="1600" spc="-40" dirty="0">
                <a:latin typeface="Times New Roman"/>
                <a:cs typeface="Times New Roman"/>
              </a:rPr>
              <a:t>specialized </a:t>
            </a:r>
            <a:r>
              <a:rPr sz="1600" spc="-30" dirty="0">
                <a:latin typeface="Times New Roman"/>
                <a:cs typeface="Times New Roman"/>
              </a:rPr>
              <a:t>engineering and </a:t>
            </a:r>
            <a:r>
              <a:rPr sz="1600" spc="-15" dirty="0">
                <a:latin typeface="Times New Roman"/>
                <a:cs typeface="Times New Roman"/>
              </a:rPr>
              <a:t>scientific  </a:t>
            </a:r>
            <a:r>
              <a:rPr sz="1600" spc="-35" dirty="0">
                <a:latin typeface="Times New Roman"/>
                <a:cs typeface="Times New Roman"/>
              </a:rPr>
              <a:t>applications, for calculation </a:t>
            </a:r>
            <a:r>
              <a:rPr sz="1600" spc="-30" dirty="0">
                <a:latin typeface="Times New Roman"/>
                <a:cs typeface="Times New Roman"/>
              </a:rPr>
              <a:t>and measurement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5" dirty="0">
                <a:latin typeface="Times New Roman"/>
                <a:cs typeface="Times New Roman"/>
              </a:rPr>
              <a:t>analog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quantities.</a:t>
            </a:r>
            <a:endParaRPr sz="1600">
              <a:latin typeface="Times New Roman"/>
              <a:cs typeface="Times New Roman"/>
            </a:endParaRPr>
          </a:p>
          <a:p>
            <a:pPr marL="469900" marR="24130" indent="-229235">
              <a:lnSpc>
                <a:spcPts val="1430"/>
              </a:lnSpc>
              <a:spcBef>
                <a:spcPts val="2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0" dirty="0">
                <a:latin typeface="Times New Roman"/>
                <a:cs typeface="Times New Roman"/>
              </a:rPr>
              <a:t>They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40" dirty="0">
                <a:latin typeface="Times New Roman"/>
                <a:cs typeface="Times New Roman"/>
              </a:rPr>
              <a:t>frequently </a:t>
            </a:r>
            <a:r>
              <a:rPr sz="1600" spc="-30" dirty="0">
                <a:latin typeface="Times New Roman"/>
                <a:cs typeface="Times New Roman"/>
              </a:rPr>
              <a:t>used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spc="-25" dirty="0">
                <a:latin typeface="Times New Roman"/>
                <a:cs typeface="Times New Roman"/>
              </a:rPr>
              <a:t>control </a:t>
            </a:r>
            <a:r>
              <a:rPr sz="1600" spc="-15" dirty="0">
                <a:latin typeface="Times New Roman"/>
                <a:cs typeface="Times New Roman"/>
              </a:rPr>
              <a:t>process </a:t>
            </a:r>
            <a:r>
              <a:rPr sz="1600" spc="-30" dirty="0">
                <a:latin typeface="Times New Roman"/>
                <a:cs typeface="Times New Roman"/>
              </a:rPr>
              <a:t>such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30" dirty="0">
                <a:latin typeface="Times New Roman"/>
                <a:cs typeface="Times New Roman"/>
              </a:rPr>
              <a:t>those </a:t>
            </a:r>
            <a:r>
              <a:rPr sz="1600" spc="-55" dirty="0">
                <a:latin typeface="Times New Roman"/>
                <a:cs typeface="Times New Roman"/>
              </a:rPr>
              <a:t>found in </a:t>
            </a:r>
            <a:r>
              <a:rPr sz="1600" spc="-40" dirty="0">
                <a:latin typeface="Times New Roman"/>
                <a:cs typeface="Times New Roman"/>
              </a:rPr>
              <a:t>oil refinery </a:t>
            </a:r>
            <a:r>
              <a:rPr sz="1600" spc="-35" dirty="0">
                <a:latin typeface="Times New Roman"/>
                <a:cs typeface="Times New Roman"/>
              </a:rPr>
              <a:t>where </a:t>
            </a:r>
            <a:r>
              <a:rPr sz="1600" spc="-20" dirty="0">
                <a:latin typeface="Times New Roman"/>
                <a:cs typeface="Times New Roman"/>
              </a:rPr>
              <a:t>flow 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35" dirty="0">
                <a:latin typeface="Times New Roman"/>
                <a:cs typeface="Times New Roman"/>
              </a:rPr>
              <a:t>temperature </a:t>
            </a:r>
            <a:r>
              <a:rPr sz="1600" spc="-40" dirty="0">
                <a:latin typeface="Times New Roman"/>
                <a:cs typeface="Times New Roman"/>
              </a:rPr>
              <a:t>measurements </a:t>
            </a:r>
            <a:r>
              <a:rPr sz="1600" spc="-15" dirty="0">
                <a:latin typeface="Times New Roman"/>
                <a:cs typeface="Times New Roman"/>
              </a:rPr>
              <a:t>are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important.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6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0" dirty="0">
                <a:latin typeface="Times New Roman"/>
                <a:cs typeface="Times New Roman"/>
              </a:rPr>
              <a:t>They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30" dirty="0">
                <a:latin typeface="Times New Roman"/>
                <a:cs typeface="Times New Roman"/>
              </a:rPr>
              <a:t>used </a:t>
            </a:r>
            <a:r>
              <a:rPr sz="1600" spc="-35" dirty="0">
                <a:latin typeface="Times New Roman"/>
                <a:cs typeface="Times New Roman"/>
              </a:rPr>
              <a:t>for </a:t>
            </a:r>
            <a:r>
              <a:rPr sz="1600" spc="-50" dirty="0">
                <a:latin typeface="Times New Roman"/>
                <a:cs typeface="Times New Roman"/>
              </a:rPr>
              <a:t>example </a:t>
            </a:r>
            <a:r>
              <a:rPr sz="1600" spc="-55" dirty="0">
                <a:latin typeface="Times New Roman"/>
                <a:cs typeface="Times New Roman"/>
              </a:rPr>
              <a:t>in </a:t>
            </a:r>
            <a:r>
              <a:rPr sz="1600" spc="-5" dirty="0">
                <a:latin typeface="Times New Roman"/>
                <a:cs typeface="Times New Roman"/>
              </a:rPr>
              <a:t>paper </a:t>
            </a:r>
            <a:r>
              <a:rPr sz="1600" spc="-55" dirty="0">
                <a:latin typeface="Times New Roman"/>
                <a:cs typeface="Times New Roman"/>
              </a:rPr>
              <a:t>making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55" dirty="0">
                <a:latin typeface="Times New Roman"/>
                <a:cs typeface="Times New Roman"/>
              </a:rPr>
              <a:t>in </a:t>
            </a:r>
            <a:r>
              <a:rPr sz="1600" spc="-35" dirty="0">
                <a:latin typeface="Times New Roman"/>
                <a:cs typeface="Times New Roman"/>
              </a:rPr>
              <a:t>chemical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industry.</a:t>
            </a:r>
            <a:endParaRPr sz="1600">
              <a:latin typeface="Times New Roman"/>
              <a:cs typeface="Times New Roman"/>
            </a:endParaRPr>
          </a:p>
          <a:p>
            <a:pPr marL="469900" marR="16510" indent="-229235" algn="just">
              <a:lnSpc>
                <a:spcPct val="101699"/>
              </a:lnSpc>
              <a:spcBef>
                <a:spcPts val="115"/>
              </a:spcBef>
              <a:buFont typeface="Symbol"/>
              <a:buChar char=""/>
              <a:tabLst>
                <a:tab pos="470534" algn="l"/>
              </a:tabLst>
            </a:pPr>
            <a:r>
              <a:rPr sz="1600" spc="-40" dirty="0">
                <a:latin typeface="Times New Roman"/>
                <a:cs typeface="Times New Roman"/>
              </a:rPr>
              <a:t>Analog </a:t>
            </a:r>
            <a:r>
              <a:rPr sz="1600" spc="-35" dirty="0">
                <a:latin typeface="Times New Roman"/>
                <a:cs typeface="Times New Roman"/>
              </a:rPr>
              <a:t>computers </a:t>
            </a:r>
            <a:r>
              <a:rPr sz="1600" dirty="0">
                <a:latin typeface="Times New Roman"/>
                <a:cs typeface="Times New Roman"/>
              </a:rPr>
              <a:t>do </a:t>
            </a:r>
            <a:r>
              <a:rPr sz="1600" spc="-30" dirty="0">
                <a:latin typeface="Times New Roman"/>
                <a:cs typeface="Times New Roman"/>
              </a:rPr>
              <a:t>not </a:t>
            </a:r>
            <a:r>
              <a:rPr sz="1600" spc="-40" dirty="0">
                <a:latin typeface="Times New Roman"/>
                <a:cs typeface="Times New Roman"/>
              </a:rPr>
              <a:t>require </a:t>
            </a:r>
            <a:r>
              <a:rPr sz="1600" spc="-30" dirty="0">
                <a:latin typeface="Times New Roman"/>
                <a:cs typeface="Times New Roman"/>
              </a:rPr>
              <a:t>any </a:t>
            </a:r>
            <a:r>
              <a:rPr sz="1600" spc="-25" dirty="0">
                <a:latin typeface="Times New Roman"/>
                <a:cs typeface="Times New Roman"/>
              </a:rPr>
              <a:t>storage </a:t>
            </a:r>
            <a:r>
              <a:rPr sz="1600" spc="-35" dirty="0">
                <a:latin typeface="Times New Roman"/>
                <a:cs typeface="Times New Roman"/>
              </a:rPr>
              <a:t>capability </a:t>
            </a:r>
            <a:r>
              <a:rPr sz="1600" spc="-20" dirty="0">
                <a:latin typeface="Times New Roman"/>
                <a:cs typeface="Times New Roman"/>
              </a:rPr>
              <a:t>because </a:t>
            </a:r>
            <a:r>
              <a:rPr sz="1600" spc="-35" dirty="0">
                <a:latin typeface="Times New Roman"/>
                <a:cs typeface="Times New Roman"/>
              </a:rPr>
              <a:t>they </a:t>
            </a:r>
            <a:r>
              <a:rPr sz="1600" spc="-40" dirty="0">
                <a:latin typeface="Times New Roman"/>
                <a:cs typeface="Times New Roman"/>
              </a:rPr>
              <a:t>measure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15" dirty="0">
                <a:latin typeface="Times New Roman"/>
                <a:cs typeface="Times New Roman"/>
              </a:rPr>
              <a:t>compare  </a:t>
            </a:r>
            <a:r>
              <a:rPr sz="1600" spc="-40" dirty="0">
                <a:latin typeface="Times New Roman"/>
                <a:cs typeface="Times New Roman"/>
              </a:rPr>
              <a:t>quantities </a:t>
            </a:r>
            <a:r>
              <a:rPr sz="1600" spc="-5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70" dirty="0">
                <a:latin typeface="Times New Roman"/>
                <a:cs typeface="Times New Roman"/>
              </a:rPr>
              <a:t>single </a:t>
            </a:r>
            <a:r>
              <a:rPr sz="1600" spc="-30" dirty="0">
                <a:latin typeface="Times New Roman"/>
                <a:cs typeface="Times New Roman"/>
              </a:rPr>
              <a:t>operation. Output </a:t>
            </a:r>
            <a:r>
              <a:rPr sz="1600" spc="-35" dirty="0">
                <a:latin typeface="Times New Roman"/>
                <a:cs typeface="Times New Roman"/>
              </a:rPr>
              <a:t>from </a:t>
            </a:r>
            <a:r>
              <a:rPr sz="1600" spc="-5" dirty="0">
                <a:latin typeface="Times New Roman"/>
                <a:cs typeface="Times New Roman"/>
              </a:rPr>
              <a:t>an </a:t>
            </a:r>
            <a:r>
              <a:rPr sz="1600" spc="-35" dirty="0">
                <a:latin typeface="Times New Roman"/>
                <a:cs typeface="Times New Roman"/>
              </a:rPr>
              <a:t>analog computer </a:t>
            </a:r>
            <a:r>
              <a:rPr sz="1600" spc="-60" dirty="0">
                <a:latin typeface="Times New Roman"/>
                <a:cs typeface="Times New Roman"/>
              </a:rPr>
              <a:t>is </a:t>
            </a:r>
            <a:r>
              <a:rPr sz="1600" spc="-45" dirty="0">
                <a:latin typeface="Times New Roman"/>
                <a:cs typeface="Times New Roman"/>
              </a:rPr>
              <a:t>generally </a:t>
            </a:r>
            <a:r>
              <a:rPr sz="1600" spc="-55" dirty="0">
                <a:latin typeface="Times New Roman"/>
                <a:cs typeface="Times New Roman"/>
              </a:rPr>
              <a:t>in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form  of </a:t>
            </a:r>
            <a:r>
              <a:rPr sz="1600" spc="-40" dirty="0">
                <a:latin typeface="Times New Roman"/>
                <a:cs typeface="Times New Roman"/>
              </a:rPr>
              <a:t>readings </a:t>
            </a:r>
            <a:r>
              <a:rPr sz="1600" dirty="0">
                <a:latin typeface="Times New Roman"/>
                <a:cs typeface="Times New Roman"/>
              </a:rPr>
              <a:t>on a </a:t>
            </a:r>
            <a:r>
              <a:rPr sz="1600" spc="-35" dirty="0">
                <a:latin typeface="Times New Roman"/>
                <a:cs typeface="Times New Roman"/>
              </a:rPr>
              <a:t>series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0" dirty="0">
                <a:latin typeface="Times New Roman"/>
                <a:cs typeface="Times New Roman"/>
              </a:rPr>
              <a:t>dial </a:t>
            </a:r>
            <a:r>
              <a:rPr sz="1600" spc="-20" dirty="0">
                <a:latin typeface="Times New Roman"/>
                <a:cs typeface="Times New Roman"/>
              </a:rPr>
              <a:t>(Speedometer </a:t>
            </a:r>
            <a:r>
              <a:rPr sz="1600" dirty="0">
                <a:latin typeface="Times New Roman"/>
                <a:cs typeface="Times New Roman"/>
              </a:rPr>
              <a:t>of a </a:t>
            </a:r>
            <a:r>
              <a:rPr sz="1600" spc="-15" dirty="0">
                <a:latin typeface="Times New Roman"/>
                <a:cs typeface="Times New Roman"/>
              </a:rPr>
              <a:t>car) </a:t>
            </a:r>
            <a:r>
              <a:rPr sz="1600" dirty="0">
                <a:latin typeface="Times New Roman"/>
                <a:cs typeface="Times New Roman"/>
              </a:rPr>
              <a:t>or a </a:t>
            </a:r>
            <a:r>
              <a:rPr sz="1600" spc="-25" dirty="0">
                <a:latin typeface="Times New Roman"/>
                <a:cs typeface="Times New Roman"/>
              </a:rPr>
              <a:t>graph </a:t>
            </a:r>
            <a:r>
              <a:rPr sz="1600" dirty="0">
                <a:latin typeface="Times New Roman"/>
                <a:cs typeface="Times New Roman"/>
              </a:rPr>
              <a:t>on </a:t>
            </a:r>
            <a:r>
              <a:rPr sz="1600" spc="-40" dirty="0">
                <a:latin typeface="Times New Roman"/>
                <a:cs typeface="Times New Roman"/>
              </a:rPr>
              <a:t>strip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chart.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600" b="1" spc="-25" dirty="0">
                <a:latin typeface="Times New Roman"/>
                <a:cs typeface="Times New Roman"/>
              </a:rPr>
              <a:t>Examples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0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5" dirty="0">
                <a:latin typeface="Times New Roman"/>
                <a:cs typeface="Times New Roman"/>
              </a:rPr>
              <a:t>Automobile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20" dirty="0">
                <a:latin typeface="Times New Roman"/>
                <a:cs typeface="Times New Roman"/>
              </a:rPr>
              <a:t>Speedometer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6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0" dirty="0">
                <a:latin typeface="Times New Roman"/>
                <a:cs typeface="Times New Roman"/>
              </a:rPr>
              <a:t>Voltmeter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90158" y="457201"/>
            <a:ext cx="14932317" cy="81303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25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2. </a:t>
            </a:r>
            <a:r>
              <a:rPr lang="en-US" b="1" spc="10" dirty="0" smtClean="0">
                <a:latin typeface="Times New Roman"/>
                <a:cs typeface="Times New Roman"/>
              </a:rPr>
              <a:t>Digital</a:t>
            </a:r>
            <a:r>
              <a:rPr lang="en-US" b="1" spc="-80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Computers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lang="en-US" sz="1600" b="1" spc="-15" dirty="0" smtClean="0">
                <a:latin typeface="Times New Roman"/>
                <a:cs typeface="Times New Roman"/>
              </a:rPr>
              <a:t>Definition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4299"/>
              </a:lnSpc>
              <a:spcBef>
                <a:spcPts val="750"/>
              </a:spcBef>
            </a:pPr>
            <a:r>
              <a:rPr lang="en-US" sz="1600" spc="-5" dirty="0" smtClean="0">
                <a:latin typeface="Times New Roman"/>
                <a:cs typeface="Times New Roman"/>
              </a:rPr>
              <a:t>A </a:t>
            </a:r>
            <a:r>
              <a:rPr lang="en-US" sz="1600" spc="-35" dirty="0" smtClean="0">
                <a:latin typeface="Times New Roman"/>
                <a:cs typeface="Times New Roman"/>
              </a:rPr>
              <a:t>computer that performs </a:t>
            </a:r>
            <a:r>
              <a:rPr lang="en-US" sz="1600" spc="-30" dirty="0" smtClean="0">
                <a:latin typeface="Times New Roman"/>
                <a:cs typeface="Times New Roman"/>
              </a:rPr>
              <a:t>calculations and </a:t>
            </a:r>
            <a:r>
              <a:rPr lang="en-US" sz="1600" spc="-35" dirty="0" smtClean="0">
                <a:latin typeface="Times New Roman"/>
                <a:cs typeface="Times New Roman"/>
              </a:rPr>
              <a:t>logical </a:t>
            </a:r>
            <a:r>
              <a:rPr lang="en-US" sz="1600" spc="-30" dirty="0" smtClean="0">
                <a:latin typeface="Times New Roman"/>
                <a:cs typeface="Times New Roman"/>
              </a:rPr>
              <a:t>operations </a:t>
            </a:r>
            <a:r>
              <a:rPr lang="en-US" sz="1600" spc="-50" dirty="0" smtClean="0">
                <a:latin typeface="Times New Roman"/>
                <a:cs typeface="Times New Roman"/>
              </a:rPr>
              <a:t>with </a:t>
            </a:r>
            <a:r>
              <a:rPr lang="en-US" sz="1600" spc="-40" dirty="0" smtClean="0">
                <a:latin typeface="Times New Roman"/>
                <a:cs typeface="Times New Roman"/>
              </a:rPr>
              <a:t>quantities </a:t>
            </a:r>
            <a:r>
              <a:rPr lang="en-US" sz="1600" spc="-25" dirty="0" smtClean="0">
                <a:latin typeface="Times New Roman"/>
                <a:cs typeface="Times New Roman"/>
              </a:rPr>
              <a:t>represented </a:t>
            </a:r>
            <a:r>
              <a:rPr lang="en-US" sz="1600" spc="-10" dirty="0" smtClean="0">
                <a:latin typeface="Times New Roman"/>
                <a:cs typeface="Times New Roman"/>
              </a:rPr>
              <a:t>as </a:t>
            </a:r>
            <a:r>
              <a:rPr lang="en-US" sz="1600" spc="-20" dirty="0" smtClean="0">
                <a:latin typeface="Times New Roman"/>
                <a:cs typeface="Times New Roman"/>
              </a:rPr>
              <a:t>digits,  </a:t>
            </a:r>
            <a:r>
              <a:rPr lang="en-US" sz="1600" spc="-50" dirty="0" smtClean="0">
                <a:latin typeface="Times New Roman"/>
                <a:cs typeface="Times New Roman"/>
              </a:rPr>
              <a:t>usually </a:t>
            </a:r>
            <a:r>
              <a:rPr lang="en-US" sz="1600" spc="-55" dirty="0" smtClean="0">
                <a:latin typeface="Times New Roman"/>
                <a:cs typeface="Times New Roman"/>
              </a:rPr>
              <a:t>in </a:t>
            </a:r>
            <a:r>
              <a:rPr lang="en-US" sz="1600" spc="-40" dirty="0" smtClean="0">
                <a:latin typeface="Times New Roman"/>
                <a:cs typeface="Times New Roman"/>
              </a:rPr>
              <a:t>the binary </a:t>
            </a:r>
            <a:r>
              <a:rPr lang="en-US" sz="1600" spc="-50" dirty="0" smtClean="0">
                <a:latin typeface="Times New Roman"/>
                <a:cs typeface="Times New Roman"/>
              </a:rPr>
              <a:t>number </a:t>
            </a:r>
            <a:r>
              <a:rPr lang="en-US" sz="1600" spc="-40" dirty="0" smtClean="0">
                <a:latin typeface="Times New Roman"/>
                <a:cs typeface="Times New Roman"/>
              </a:rPr>
              <a:t>system. </a:t>
            </a:r>
            <a:r>
              <a:rPr lang="en-US" sz="1600" spc="-45" dirty="0" smtClean="0">
                <a:latin typeface="Times New Roman"/>
                <a:cs typeface="Times New Roman"/>
              </a:rPr>
              <a:t>Digital </a:t>
            </a:r>
            <a:r>
              <a:rPr lang="en-US" sz="1600" spc="-35" dirty="0" smtClean="0">
                <a:latin typeface="Times New Roman"/>
                <a:cs typeface="Times New Roman"/>
              </a:rPr>
              <a:t>computers </a:t>
            </a:r>
            <a:r>
              <a:rPr lang="en-US" sz="1600" spc="-5" dirty="0" smtClean="0">
                <a:latin typeface="Times New Roman"/>
                <a:cs typeface="Times New Roman"/>
              </a:rPr>
              <a:t>operate </a:t>
            </a:r>
            <a:r>
              <a:rPr lang="en-US" sz="1600" spc="-35" dirty="0" smtClean="0">
                <a:latin typeface="Times New Roman"/>
                <a:cs typeface="Times New Roman"/>
              </a:rPr>
              <a:t>essentially </a:t>
            </a:r>
            <a:r>
              <a:rPr lang="en-US" sz="1600" dirty="0" smtClean="0">
                <a:latin typeface="Times New Roman"/>
                <a:cs typeface="Times New Roman"/>
              </a:rPr>
              <a:t>by </a:t>
            </a:r>
            <a:r>
              <a:rPr lang="en-US" sz="1600" spc="-45" dirty="0" smtClean="0">
                <a:latin typeface="Times New Roman"/>
                <a:cs typeface="Times New Roman"/>
              </a:rPr>
              <a:t>counting. </a:t>
            </a:r>
            <a:r>
              <a:rPr lang="en-US" sz="1600" spc="-20" dirty="0" smtClean="0">
                <a:latin typeface="Times New Roman"/>
                <a:cs typeface="Times New Roman"/>
              </a:rPr>
              <a:t>These  </a:t>
            </a:r>
            <a:r>
              <a:rPr lang="en-US" sz="1600" spc="-45" dirty="0" smtClean="0">
                <a:latin typeface="Times New Roman"/>
                <a:cs typeface="Times New Roman"/>
              </a:rPr>
              <a:t>numbers </a:t>
            </a:r>
            <a:r>
              <a:rPr lang="en-US" sz="1600" spc="-15" dirty="0" smtClean="0">
                <a:latin typeface="Times New Roman"/>
                <a:cs typeface="Times New Roman"/>
              </a:rPr>
              <a:t>are </a:t>
            </a:r>
            <a:r>
              <a:rPr lang="en-US" sz="1600" spc="-30" dirty="0" smtClean="0">
                <a:latin typeface="Times New Roman"/>
                <a:cs typeface="Times New Roman"/>
              </a:rPr>
              <a:t>used </a:t>
            </a:r>
            <a:r>
              <a:rPr lang="en-US" sz="1600" spc="-20" dirty="0" smtClean="0">
                <a:latin typeface="Times New Roman"/>
                <a:cs typeface="Times New Roman"/>
              </a:rPr>
              <a:t>to </a:t>
            </a:r>
            <a:r>
              <a:rPr lang="en-US" sz="1600" spc="-25" dirty="0" smtClean="0">
                <a:latin typeface="Times New Roman"/>
                <a:cs typeface="Times New Roman"/>
              </a:rPr>
              <a:t>perform </a:t>
            </a:r>
            <a:r>
              <a:rPr lang="en-US" sz="1600" spc="-45" dirty="0" smtClean="0">
                <a:latin typeface="Times New Roman"/>
                <a:cs typeface="Times New Roman"/>
              </a:rPr>
              <a:t>Arithmetic </a:t>
            </a:r>
            <a:r>
              <a:rPr lang="en-US" sz="1600" spc="-35" dirty="0" smtClean="0">
                <a:latin typeface="Times New Roman"/>
                <a:cs typeface="Times New Roman"/>
              </a:rPr>
              <a:t>calculations </a:t>
            </a:r>
            <a:r>
              <a:rPr lang="en-US" sz="1600" spc="-30" dirty="0" smtClean="0">
                <a:latin typeface="Times New Roman"/>
                <a:cs typeface="Times New Roman"/>
              </a:rPr>
              <a:t>and </a:t>
            </a:r>
            <a:r>
              <a:rPr lang="en-US" sz="1600" spc="-35" dirty="0" smtClean="0">
                <a:latin typeface="Times New Roman"/>
                <a:cs typeface="Times New Roman"/>
              </a:rPr>
              <a:t>also </a:t>
            </a:r>
            <a:r>
              <a:rPr lang="en-US" sz="1600" spc="-30" dirty="0" smtClean="0">
                <a:latin typeface="Times New Roman"/>
                <a:cs typeface="Times New Roman"/>
              </a:rPr>
              <a:t>make </a:t>
            </a:r>
            <a:r>
              <a:rPr lang="en-US" sz="1600" spc="-50" dirty="0" smtClean="0">
                <a:latin typeface="Times New Roman"/>
                <a:cs typeface="Times New Roman"/>
              </a:rPr>
              <a:t>logical </a:t>
            </a:r>
            <a:r>
              <a:rPr lang="en-US" sz="1600" spc="-35" dirty="0" smtClean="0">
                <a:latin typeface="Times New Roman"/>
                <a:cs typeface="Times New Roman"/>
              </a:rPr>
              <a:t>decision </a:t>
            </a:r>
            <a:r>
              <a:rPr lang="en-US" sz="1600" spc="-20" dirty="0" smtClean="0">
                <a:latin typeface="Times New Roman"/>
                <a:cs typeface="Times New Roman"/>
              </a:rPr>
              <a:t>to </a:t>
            </a:r>
            <a:r>
              <a:rPr lang="en-US" sz="1600" spc="-15" dirty="0" smtClean="0">
                <a:latin typeface="Times New Roman"/>
                <a:cs typeface="Times New Roman"/>
              </a:rPr>
              <a:t>reach </a:t>
            </a:r>
            <a:r>
              <a:rPr lang="en-US" sz="1600" dirty="0" smtClean="0">
                <a:latin typeface="Times New Roman"/>
                <a:cs typeface="Times New Roman"/>
              </a:rPr>
              <a:t>a  </a:t>
            </a:r>
            <a:r>
              <a:rPr lang="en-US" sz="1600" spc="-40" dirty="0" smtClean="0">
                <a:latin typeface="Times New Roman"/>
                <a:cs typeface="Times New Roman"/>
              </a:rPr>
              <a:t>conclusion, </a:t>
            </a:r>
            <a:r>
              <a:rPr lang="en-US" sz="1600" spc="-35" dirty="0" smtClean="0">
                <a:latin typeface="Times New Roman"/>
                <a:cs typeface="Times New Roman"/>
              </a:rPr>
              <a:t>depending </a:t>
            </a:r>
            <a:r>
              <a:rPr lang="en-US" sz="1600" spc="-30" dirty="0" smtClean="0">
                <a:latin typeface="Times New Roman"/>
                <a:cs typeface="Times New Roman"/>
              </a:rPr>
              <a:t>on, </a:t>
            </a:r>
            <a:r>
              <a:rPr lang="en-US" sz="1600" spc="-40" dirty="0" smtClean="0">
                <a:latin typeface="Times New Roman"/>
                <a:cs typeface="Times New Roman"/>
              </a:rPr>
              <a:t>the </a:t>
            </a:r>
            <a:r>
              <a:rPr lang="en-US" sz="1600" spc="-15" dirty="0" smtClean="0">
                <a:latin typeface="Times New Roman"/>
                <a:cs typeface="Times New Roman"/>
              </a:rPr>
              <a:t>data </a:t>
            </a:r>
            <a:r>
              <a:rPr lang="en-US" sz="1600" spc="-35" dirty="0" smtClean="0">
                <a:latin typeface="Times New Roman"/>
                <a:cs typeface="Times New Roman"/>
              </a:rPr>
              <a:t>they </a:t>
            </a:r>
            <a:r>
              <a:rPr lang="en-US" sz="1600" spc="-40" dirty="0" smtClean="0">
                <a:latin typeface="Times New Roman"/>
                <a:cs typeface="Times New Roman"/>
              </a:rPr>
              <a:t>receive </a:t>
            </a:r>
            <a:r>
              <a:rPr lang="en-US" sz="1600" spc="-35" dirty="0" smtClean="0">
                <a:latin typeface="Times New Roman"/>
                <a:cs typeface="Times New Roman"/>
              </a:rPr>
              <a:t>from </a:t>
            </a:r>
            <a:r>
              <a:rPr lang="en-US" sz="1600" spc="-40" dirty="0" smtClean="0">
                <a:latin typeface="Times New Roman"/>
                <a:cs typeface="Times New Roman"/>
              </a:rPr>
              <a:t>the </a:t>
            </a:r>
            <a:r>
              <a:rPr lang="en-US" sz="1600" spc="-30" dirty="0" smtClean="0">
                <a:latin typeface="Times New Roman"/>
                <a:cs typeface="Times New Roman"/>
              </a:rPr>
              <a:t>user. </a:t>
            </a:r>
            <a:r>
              <a:rPr lang="en-US" sz="1600" spc="-45" dirty="0" smtClean="0">
                <a:latin typeface="Times New Roman"/>
                <a:cs typeface="Times New Roman"/>
              </a:rPr>
              <a:t>Digital </a:t>
            </a:r>
            <a:r>
              <a:rPr lang="en-US" sz="1600" spc="-35" dirty="0" smtClean="0">
                <a:latin typeface="Times New Roman"/>
                <a:cs typeface="Times New Roman"/>
              </a:rPr>
              <a:t>computers </a:t>
            </a:r>
            <a:r>
              <a:rPr lang="en-US" sz="1600" spc="-15" dirty="0" smtClean="0">
                <a:latin typeface="Times New Roman"/>
                <a:cs typeface="Times New Roman"/>
              </a:rPr>
              <a:t>are </a:t>
            </a:r>
            <a:r>
              <a:rPr lang="en-US" sz="1600" spc="-50" dirty="0" smtClean="0">
                <a:latin typeface="Times New Roman"/>
                <a:cs typeface="Times New Roman"/>
              </a:rPr>
              <a:t>suitable</a:t>
            </a:r>
            <a:r>
              <a:rPr lang="en-US" sz="1600" spc="5" dirty="0" smtClean="0">
                <a:latin typeface="Times New Roman"/>
                <a:cs typeface="Times New Roman"/>
              </a:rPr>
              <a:t> </a:t>
            </a:r>
            <a:r>
              <a:rPr lang="en-US" sz="1600" spc="-35" dirty="0" smtClean="0">
                <a:latin typeface="Times New Roman"/>
                <a:cs typeface="Times New Roman"/>
              </a:rPr>
              <a:t>for </a:t>
            </a:r>
            <a:r>
              <a:rPr lang="en-US" sz="1600" spc="-80" dirty="0" smtClean="0">
                <a:latin typeface="Times New Roman"/>
                <a:cs typeface="Times New Roman"/>
              </a:rPr>
              <a:t>h</a:t>
            </a:r>
            <a:r>
              <a:rPr lang="en-US" sz="1600" spc="-110" dirty="0" smtClean="0">
                <a:latin typeface="Times New Roman"/>
                <a:cs typeface="Times New Roman"/>
              </a:rPr>
              <a:t>i</a:t>
            </a:r>
            <a:r>
              <a:rPr lang="en-US" sz="1600" spc="-80" dirty="0" smtClean="0">
                <a:latin typeface="Times New Roman"/>
                <a:cs typeface="Times New Roman"/>
              </a:rPr>
              <a:t>gh</a:t>
            </a:r>
            <a:r>
              <a:rPr lang="en-US" sz="1600" spc="-1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r	p</a:t>
            </a:r>
            <a:r>
              <a:rPr lang="en-US" sz="1600" spc="-30" dirty="0" smtClean="0">
                <a:latin typeface="Times New Roman"/>
                <a:cs typeface="Times New Roman"/>
              </a:rPr>
              <a:t>r</a:t>
            </a:r>
            <a:r>
              <a:rPr lang="en-US" sz="1600" dirty="0" smtClean="0">
                <a:latin typeface="Times New Roman"/>
                <a:cs typeface="Times New Roman"/>
              </a:rPr>
              <a:t>o</a:t>
            </a:r>
            <a:r>
              <a:rPr lang="en-US" sz="1600" spc="-10" dirty="0" smtClean="0">
                <a:latin typeface="Times New Roman"/>
                <a:cs typeface="Times New Roman"/>
              </a:rPr>
              <a:t>ce</a:t>
            </a:r>
            <a:r>
              <a:rPr lang="en-US" sz="1600" spc="-25" dirty="0" smtClean="0">
                <a:latin typeface="Times New Roman"/>
                <a:cs typeface="Times New Roman"/>
              </a:rPr>
              <a:t>ss</a:t>
            </a:r>
            <a:r>
              <a:rPr lang="en-US" sz="1600" spc="-110" dirty="0" smtClean="0">
                <a:latin typeface="Times New Roman"/>
                <a:cs typeface="Times New Roman"/>
              </a:rPr>
              <a:t>i</a:t>
            </a:r>
            <a:r>
              <a:rPr lang="en-US" sz="1600" spc="-80" dirty="0" smtClean="0">
                <a:latin typeface="Times New Roman"/>
                <a:cs typeface="Times New Roman"/>
              </a:rPr>
              <a:t>n</a:t>
            </a:r>
            <a:r>
              <a:rPr lang="en-US" sz="1600" dirty="0" smtClean="0">
                <a:latin typeface="Times New Roman"/>
                <a:cs typeface="Times New Roman"/>
              </a:rPr>
              <a:t>g	</a:t>
            </a:r>
            <a:r>
              <a:rPr lang="en-US" sz="1600" spc="-25" dirty="0" smtClean="0">
                <a:latin typeface="Times New Roman"/>
                <a:cs typeface="Times New Roman"/>
              </a:rPr>
              <a:t>s</a:t>
            </a:r>
            <a:r>
              <a:rPr lang="en-US" sz="1600" dirty="0" smtClean="0">
                <a:latin typeface="Times New Roman"/>
                <a:cs typeface="Times New Roman"/>
              </a:rPr>
              <a:t>p</a:t>
            </a:r>
            <a:r>
              <a:rPr lang="en-US" sz="1600" spc="-10" dirty="0" smtClean="0">
                <a:latin typeface="Times New Roman"/>
                <a:cs typeface="Times New Roman"/>
              </a:rPr>
              <a:t>ee</a:t>
            </a:r>
            <a:r>
              <a:rPr lang="en-US" sz="1600" spc="-5" dirty="0" smtClean="0">
                <a:latin typeface="Times New Roman"/>
                <a:cs typeface="Times New Roman"/>
              </a:rPr>
              <a:t>d</a:t>
            </a:r>
            <a:r>
              <a:rPr lang="en-US" sz="1600" spc="-25" dirty="0" smtClean="0">
                <a:latin typeface="Times New Roman"/>
                <a:cs typeface="Times New Roman"/>
              </a:rPr>
              <a:t>s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endParaRPr lang="en-IN" sz="1600" b="1" spc="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600" b="1" spc="5" smtClean="0">
                <a:latin typeface="Times New Roman"/>
                <a:cs typeface="Times New Roman"/>
              </a:rPr>
              <a:t>Represented </a:t>
            </a:r>
            <a:r>
              <a:rPr sz="1600" b="1" spc="5" dirty="0">
                <a:latin typeface="Times New Roman"/>
                <a:cs typeface="Times New Roman"/>
              </a:rPr>
              <a:t>By: </a:t>
            </a:r>
            <a:r>
              <a:rPr sz="1600" spc="-35" dirty="0">
                <a:latin typeface="Times New Roman"/>
                <a:cs typeface="Times New Roman"/>
              </a:rPr>
              <a:t>Pulses, </a:t>
            </a:r>
            <a:r>
              <a:rPr sz="1600" spc="-40" dirty="0">
                <a:latin typeface="Times New Roman"/>
                <a:cs typeface="Times New Roman"/>
              </a:rPr>
              <a:t>Two  </a:t>
            </a:r>
            <a:r>
              <a:rPr sz="1600" spc="-35" dirty="0">
                <a:latin typeface="Times New Roman"/>
                <a:cs typeface="Times New Roman"/>
              </a:rPr>
              <a:t>series </a:t>
            </a:r>
            <a:r>
              <a:rPr sz="1600" spc="-40" dirty="0">
                <a:latin typeface="Times New Roman"/>
                <a:cs typeface="Times New Roman"/>
              </a:rPr>
              <a:t>i.e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1's </a:t>
            </a:r>
            <a:r>
              <a:rPr sz="1600" spc="-30" dirty="0">
                <a:latin typeface="Times New Roman"/>
                <a:cs typeface="Times New Roman"/>
              </a:rPr>
              <a:t>and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0's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600" b="1" spc="15" dirty="0">
                <a:latin typeface="Times New Roman"/>
                <a:cs typeface="Times New Roman"/>
              </a:rPr>
              <a:t>Used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spc="-40">
                <a:latin typeface="Times New Roman"/>
                <a:cs typeface="Times New Roman"/>
              </a:rPr>
              <a:t>For</a:t>
            </a:r>
            <a:r>
              <a:rPr sz="1600" b="1" spc="-40" smtClean="0">
                <a:latin typeface="Times New Roman"/>
                <a:cs typeface="Times New Roman"/>
              </a:rPr>
              <a:t>:</a:t>
            </a:r>
            <a:endParaRPr lang="en-IN" sz="1600" b="1" spc="-40" dirty="0" smtClean="0">
              <a:latin typeface="Times New Roman"/>
              <a:cs typeface="Times New Roman"/>
            </a:endParaRPr>
          </a:p>
          <a:p>
            <a:pPr marL="469900" marR="27305" indent="-229235">
              <a:lnSpc>
                <a:spcPts val="1430"/>
              </a:lnSpc>
              <a:spcBef>
                <a:spcPts val="15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lang="en-US" sz="1600" spc="-30" dirty="0" smtClean="0">
                <a:latin typeface="Times New Roman"/>
                <a:cs typeface="Times New Roman"/>
              </a:rPr>
              <a:t>manipulations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15" dirty="0" smtClean="0">
                <a:latin typeface="Times New Roman"/>
                <a:cs typeface="Times New Roman"/>
              </a:rPr>
              <a:t>data </a:t>
            </a:r>
            <a:r>
              <a:rPr lang="en-US" sz="1600" spc="-30" dirty="0" smtClean="0">
                <a:latin typeface="Times New Roman"/>
                <a:cs typeface="Times New Roman"/>
              </a:rPr>
              <a:t>(such </a:t>
            </a:r>
            <a:r>
              <a:rPr lang="en-US" sz="1600" spc="-10" dirty="0" smtClean="0">
                <a:latin typeface="Times New Roman"/>
                <a:cs typeface="Times New Roman"/>
              </a:rPr>
              <a:t>as </a:t>
            </a:r>
            <a:r>
              <a:rPr lang="en-US" sz="1600" spc="-25" dirty="0" smtClean="0">
                <a:latin typeface="Times New Roman"/>
                <a:cs typeface="Times New Roman"/>
              </a:rPr>
              <a:t>preparation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60" dirty="0" smtClean="0">
                <a:latin typeface="Times New Roman"/>
                <a:cs typeface="Times New Roman"/>
              </a:rPr>
              <a:t>bills, </a:t>
            </a:r>
            <a:r>
              <a:rPr lang="en-US" sz="1600" spc="-35" dirty="0" smtClean="0">
                <a:latin typeface="Times New Roman"/>
                <a:cs typeface="Times New Roman"/>
              </a:rPr>
              <a:t>ledgers, </a:t>
            </a:r>
            <a:r>
              <a:rPr lang="en-US" sz="1600" spc="-40" dirty="0" smtClean="0">
                <a:latin typeface="Times New Roman"/>
                <a:cs typeface="Times New Roman"/>
              </a:rPr>
              <a:t>solution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30" dirty="0" err="1" smtClean="0">
                <a:latin typeface="Times New Roman"/>
                <a:cs typeface="Times New Roman"/>
              </a:rPr>
              <a:t>simultaneo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5" dirty="0" smtClean="0">
                <a:latin typeface="Times New Roman"/>
                <a:cs typeface="Times New Roman"/>
              </a:rPr>
              <a:t>us  </a:t>
            </a:r>
            <a:r>
              <a:rPr lang="en-US" sz="1600" spc="-40" dirty="0" smtClean="0">
                <a:latin typeface="Times New Roman"/>
                <a:cs typeface="Times New Roman"/>
              </a:rPr>
              <a:t>equations</a:t>
            </a:r>
            <a:r>
              <a:rPr lang="en-US" sz="1600" spc="15" dirty="0" smtClean="0">
                <a:latin typeface="Times New Roman"/>
                <a:cs typeface="Times New Roman"/>
              </a:rPr>
              <a:t> </a:t>
            </a:r>
            <a:r>
              <a:rPr lang="en-US" sz="1600" spc="-15" dirty="0" smtClean="0">
                <a:latin typeface="Times New Roman"/>
                <a:cs typeface="Times New Roman"/>
              </a:rPr>
              <a:t>etc)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469900" indent="-229235" algn="just">
              <a:lnSpc>
                <a:spcPct val="100000"/>
              </a:lnSpc>
              <a:spcBef>
                <a:spcPts val="915"/>
              </a:spcBef>
              <a:buFont typeface="Symbol"/>
              <a:buChar char=""/>
              <a:tabLst>
                <a:tab pos="470534" algn="l"/>
              </a:tabLst>
            </a:pPr>
            <a:r>
              <a:rPr lang="en-US" sz="1600" spc="-30" dirty="0" smtClean="0">
                <a:latin typeface="Times New Roman"/>
                <a:cs typeface="Times New Roman"/>
              </a:rPr>
              <a:t>evaluating </a:t>
            </a:r>
            <a:r>
              <a:rPr lang="en-US" sz="1600" spc="-40" dirty="0" smtClean="0">
                <a:latin typeface="Times New Roman"/>
                <a:cs typeface="Times New Roman"/>
              </a:rPr>
              <a:t>arithmetic</a:t>
            </a:r>
            <a:r>
              <a:rPr lang="en-US" sz="1600" spc="155" dirty="0" smtClean="0">
                <a:latin typeface="Times New Roman"/>
                <a:cs typeface="Times New Roman"/>
              </a:rPr>
              <a:t> </a:t>
            </a:r>
            <a:r>
              <a:rPr lang="en-US" sz="1600" spc="-35" dirty="0" smtClean="0">
                <a:latin typeface="Times New Roman"/>
                <a:cs typeface="Times New Roman"/>
              </a:rPr>
              <a:t>expressions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469900" indent="-229235" algn="just">
              <a:lnSpc>
                <a:spcPct val="100000"/>
              </a:lnSpc>
              <a:spcBef>
                <a:spcPts val="60"/>
              </a:spcBef>
              <a:buFont typeface="Symbol"/>
              <a:buChar char=""/>
              <a:tabLst>
                <a:tab pos="470534" algn="l"/>
              </a:tabLst>
            </a:pPr>
            <a:r>
              <a:rPr lang="en-US" sz="1600" spc="-40" dirty="0" smtClean="0">
                <a:latin typeface="Times New Roman"/>
                <a:cs typeface="Times New Roman"/>
              </a:rPr>
              <a:t>Storing</a:t>
            </a:r>
            <a:r>
              <a:rPr lang="en-US" sz="1600" spc="215" dirty="0" smtClean="0">
                <a:latin typeface="Times New Roman"/>
                <a:cs typeface="Times New Roman"/>
              </a:rPr>
              <a:t> </a:t>
            </a:r>
            <a:r>
              <a:rPr lang="en-US" sz="1600" spc="-45" dirty="0" smtClean="0">
                <a:latin typeface="Times New Roman"/>
                <a:cs typeface="Times New Roman"/>
              </a:rPr>
              <a:t>result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lang="en-US" sz="1600" spc="-15" dirty="0" smtClean="0">
                <a:latin typeface="Times New Roman"/>
                <a:cs typeface="Times New Roman"/>
              </a:rPr>
              <a:t>In </a:t>
            </a:r>
            <a:r>
              <a:rPr lang="en-US" sz="1600" spc="-45" dirty="0" smtClean="0">
                <a:latin typeface="Times New Roman"/>
                <a:cs typeface="Times New Roman"/>
              </a:rPr>
              <a:t>Digital </a:t>
            </a:r>
            <a:r>
              <a:rPr lang="en-US" sz="1600" spc="-35" dirty="0" smtClean="0">
                <a:latin typeface="Times New Roman"/>
                <a:cs typeface="Times New Roman"/>
              </a:rPr>
              <a:t>computers </a:t>
            </a:r>
            <a:r>
              <a:rPr lang="en-US" sz="1600" spc="-25" dirty="0" smtClean="0">
                <a:latin typeface="Times New Roman"/>
                <a:cs typeface="Times New Roman"/>
              </a:rPr>
              <a:t>classification </a:t>
            </a:r>
            <a:r>
              <a:rPr lang="en-US" sz="1600" spc="-10" dirty="0" smtClean="0">
                <a:latin typeface="Times New Roman"/>
                <a:cs typeface="Times New Roman"/>
              </a:rPr>
              <a:t>can </a:t>
            </a:r>
            <a:r>
              <a:rPr lang="en-US" sz="1600" dirty="0" smtClean="0">
                <a:latin typeface="Times New Roman"/>
                <a:cs typeface="Times New Roman"/>
              </a:rPr>
              <a:t>be </a:t>
            </a:r>
            <a:r>
              <a:rPr lang="en-US" sz="1600" spc="-20" dirty="0" smtClean="0">
                <a:latin typeface="Times New Roman"/>
                <a:cs typeface="Times New Roman"/>
              </a:rPr>
              <a:t>done </a:t>
            </a:r>
            <a:r>
              <a:rPr lang="en-US" sz="1600" dirty="0" smtClean="0">
                <a:latin typeface="Times New Roman"/>
                <a:cs typeface="Times New Roman"/>
              </a:rPr>
              <a:t>on </a:t>
            </a:r>
            <a:r>
              <a:rPr lang="en-US" sz="1600" spc="-40" dirty="0" smtClean="0">
                <a:latin typeface="Times New Roman"/>
                <a:cs typeface="Times New Roman"/>
              </a:rPr>
              <a:t>the </a:t>
            </a:r>
            <a:r>
              <a:rPr lang="en-US" sz="1600" spc="-30" dirty="0" smtClean="0">
                <a:latin typeface="Times New Roman"/>
                <a:cs typeface="Times New Roman"/>
              </a:rPr>
              <a:t>basis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30" dirty="0" smtClean="0">
                <a:latin typeface="Times New Roman"/>
                <a:cs typeface="Times New Roman"/>
              </a:rPr>
              <a:t> </a:t>
            </a:r>
            <a:r>
              <a:rPr lang="en-US" sz="1600" spc="-20" dirty="0" smtClean="0">
                <a:latin typeface="Times New Roman"/>
                <a:cs typeface="Times New Roman"/>
              </a:rPr>
              <a:t>purpose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279400" indent="-191135">
              <a:lnSpc>
                <a:spcPct val="100000"/>
              </a:lnSpc>
              <a:spcBef>
                <a:spcPts val="815"/>
              </a:spcBef>
              <a:buFont typeface="Times New Roman"/>
              <a:buAutoNum type="alphaUcPeriod"/>
              <a:tabLst>
                <a:tab pos="280035" algn="l"/>
              </a:tabLst>
            </a:pPr>
            <a:r>
              <a:rPr lang="en-US" sz="1600" b="1" i="1" dirty="0" smtClean="0">
                <a:latin typeface="Times New Roman"/>
                <a:cs typeface="Times New Roman"/>
              </a:rPr>
              <a:t>Special-Purpose </a:t>
            </a:r>
            <a:r>
              <a:rPr lang="en-US" sz="1600" b="1" i="1" spc="20" dirty="0" smtClean="0">
                <a:latin typeface="Times New Roman"/>
                <a:cs typeface="Times New Roman"/>
              </a:rPr>
              <a:t>Digital</a:t>
            </a:r>
            <a:r>
              <a:rPr lang="en-US" sz="1600" b="1" i="1" spc="25" dirty="0" smtClean="0">
                <a:latin typeface="Times New Roman"/>
                <a:cs typeface="Times New Roman"/>
              </a:rPr>
              <a:t> </a:t>
            </a:r>
            <a:r>
              <a:rPr lang="en-US" sz="1600" b="1" i="1" dirty="0" smtClean="0">
                <a:latin typeface="Times New Roman"/>
                <a:cs typeface="Times New Roman"/>
              </a:rPr>
              <a:t>Computer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 marR="12065" algn="just">
              <a:lnSpc>
                <a:spcPct val="102499"/>
              </a:lnSpc>
              <a:spcBef>
                <a:spcPts val="850"/>
              </a:spcBef>
            </a:pPr>
            <a:r>
              <a:rPr lang="en-US" sz="1600" spc="-25" dirty="0" smtClean="0">
                <a:latin typeface="Times New Roman"/>
                <a:cs typeface="Times New Roman"/>
              </a:rPr>
              <a:t>As </a:t>
            </a:r>
            <a:r>
              <a:rPr lang="en-US" sz="1600" spc="-40" dirty="0" smtClean="0">
                <a:latin typeface="Times New Roman"/>
                <a:cs typeface="Times New Roman"/>
              </a:rPr>
              <a:t>the </a:t>
            </a:r>
            <a:r>
              <a:rPr lang="en-US" sz="1600" spc="-50" dirty="0" smtClean="0">
                <a:latin typeface="Times New Roman"/>
                <a:cs typeface="Times New Roman"/>
              </a:rPr>
              <a:t>name </a:t>
            </a:r>
            <a:r>
              <a:rPr lang="en-US" sz="1600" spc="-40" dirty="0" smtClean="0">
                <a:latin typeface="Times New Roman"/>
                <a:cs typeface="Times New Roman"/>
              </a:rPr>
              <a:t>suggests, </a:t>
            </a:r>
            <a:r>
              <a:rPr lang="en-US" sz="1600" dirty="0" smtClean="0">
                <a:latin typeface="Times New Roman"/>
                <a:cs typeface="Times New Roman"/>
              </a:rPr>
              <a:t>a </a:t>
            </a:r>
            <a:r>
              <a:rPr lang="en-US" sz="1600" spc="-25" dirty="0" smtClean="0">
                <a:latin typeface="Times New Roman"/>
                <a:cs typeface="Times New Roman"/>
              </a:rPr>
              <a:t>special </a:t>
            </a:r>
            <a:r>
              <a:rPr lang="en-US" sz="1600" spc="-20" dirty="0" smtClean="0">
                <a:latin typeface="Times New Roman"/>
                <a:cs typeface="Times New Roman"/>
              </a:rPr>
              <a:t>purpose </a:t>
            </a:r>
            <a:r>
              <a:rPr lang="en-US" sz="1600" spc="-50" dirty="0" smtClean="0">
                <a:latin typeface="Times New Roman"/>
                <a:cs typeface="Times New Roman"/>
              </a:rPr>
              <a:t>digital </a:t>
            </a:r>
            <a:r>
              <a:rPr lang="en-US" sz="1600" spc="-35" dirty="0" smtClean="0">
                <a:latin typeface="Times New Roman"/>
                <a:cs typeface="Times New Roman"/>
              </a:rPr>
              <a:t>computer </a:t>
            </a:r>
            <a:r>
              <a:rPr lang="en-US" sz="1600" spc="-60" dirty="0" smtClean="0">
                <a:latin typeface="Times New Roman"/>
                <a:cs typeface="Times New Roman"/>
              </a:rPr>
              <a:t>is </a:t>
            </a:r>
            <a:r>
              <a:rPr lang="en-US" sz="1600" spc="-30" dirty="0" smtClean="0">
                <a:latin typeface="Times New Roman"/>
                <a:cs typeface="Times New Roman"/>
              </a:rPr>
              <a:t>one </a:t>
            </a:r>
            <a:r>
              <a:rPr lang="en-US" sz="1600" spc="-50" dirty="0" smtClean="0">
                <a:latin typeface="Times New Roman"/>
                <a:cs typeface="Times New Roman"/>
              </a:rPr>
              <a:t>which </a:t>
            </a:r>
            <a:r>
              <a:rPr lang="en-US" sz="1600" spc="-35" dirty="0" smtClean="0">
                <a:latin typeface="Times New Roman"/>
                <a:cs typeface="Times New Roman"/>
              </a:rPr>
              <a:t>has </a:t>
            </a:r>
            <a:r>
              <a:rPr lang="en-US" sz="1600" spc="-5" dirty="0" smtClean="0">
                <a:latin typeface="Times New Roman"/>
                <a:cs typeface="Times New Roman"/>
              </a:rPr>
              <a:t>been </a:t>
            </a:r>
            <a:r>
              <a:rPr lang="en-US" sz="1600" spc="-40" dirty="0" smtClean="0">
                <a:latin typeface="Times New Roman"/>
                <a:cs typeface="Times New Roman"/>
              </a:rPr>
              <a:t>designed </a:t>
            </a:r>
            <a:r>
              <a:rPr lang="en-US" sz="1600" spc="-20" dirty="0" smtClean="0">
                <a:latin typeface="Times New Roman"/>
                <a:cs typeface="Times New Roman"/>
              </a:rPr>
              <a:t>to  </a:t>
            </a:r>
            <a:r>
              <a:rPr lang="en-US" sz="1600" spc="-25" dirty="0" smtClean="0">
                <a:latin typeface="Times New Roman"/>
                <a:cs typeface="Times New Roman"/>
              </a:rPr>
              <a:t>perform </a:t>
            </a:r>
            <a:r>
              <a:rPr lang="en-US" sz="1600" spc="-30" dirty="0" smtClean="0">
                <a:latin typeface="Times New Roman"/>
                <a:cs typeface="Times New Roman"/>
              </a:rPr>
              <a:t>one </a:t>
            </a:r>
            <a:r>
              <a:rPr lang="en-US" sz="1600" spc="-45" dirty="0" smtClean="0">
                <a:latin typeface="Times New Roman"/>
                <a:cs typeface="Times New Roman"/>
              </a:rPr>
              <a:t>specific </a:t>
            </a:r>
            <a:r>
              <a:rPr lang="en-US" sz="1600" spc="-15" dirty="0" smtClean="0">
                <a:latin typeface="Times New Roman"/>
                <a:cs typeface="Times New Roman"/>
              </a:rPr>
              <a:t>task. </a:t>
            </a:r>
            <a:r>
              <a:rPr lang="en-US" sz="1600" spc="-50" dirty="0" smtClean="0">
                <a:latin typeface="Times New Roman"/>
                <a:cs typeface="Times New Roman"/>
              </a:rPr>
              <a:t>The </a:t>
            </a:r>
            <a:r>
              <a:rPr lang="en-US" sz="1600" spc="-15" dirty="0" smtClean="0">
                <a:latin typeface="Times New Roman"/>
                <a:cs typeface="Times New Roman"/>
              </a:rPr>
              <a:t>set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35" dirty="0" smtClean="0">
                <a:latin typeface="Times New Roman"/>
                <a:cs typeface="Times New Roman"/>
              </a:rPr>
              <a:t>instructions required for </a:t>
            </a:r>
            <a:r>
              <a:rPr lang="en-US" sz="1600" spc="-15" dirty="0" smtClean="0">
                <a:latin typeface="Times New Roman"/>
                <a:cs typeface="Times New Roman"/>
              </a:rPr>
              <a:t>that </a:t>
            </a:r>
            <a:r>
              <a:rPr lang="en-US" sz="1600" spc="-20" dirty="0" smtClean="0">
                <a:latin typeface="Times New Roman"/>
                <a:cs typeface="Times New Roman"/>
              </a:rPr>
              <a:t>task </a:t>
            </a:r>
            <a:r>
              <a:rPr lang="en-US" sz="1600" spc="-60" dirty="0" smtClean="0">
                <a:latin typeface="Times New Roman"/>
                <a:cs typeface="Times New Roman"/>
              </a:rPr>
              <a:t>is </a:t>
            </a:r>
            <a:r>
              <a:rPr lang="en-US" sz="1600" spc="-30" dirty="0" smtClean="0">
                <a:latin typeface="Times New Roman"/>
                <a:cs typeface="Times New Roman"/>
              </a:rPr>
              <a:t>permanently </a:t>
            </a:r>
            <a:r>
              <a:rPr lang="en-US" sz="1600" spc="-20" dirty="0" smtClean="0">
                <a:latin typeface="Times New Roman"/>
                <a:cs typeface="Times New Roman"/>
              </a:rPr>
              <a:t>stored in  </a:t>
            </a:r>
            <a:r>
              <a:rPr lang="en-US" sz="1600" spc="-40" dirty="0" smtClean="0">
                <a:latin typeface="Times New Roman"/>
                <a:cs typeface="Times New Roman"/>
              </a:rPr>
              <a:t>the </a:t>
            </a:r>
            <a:r>
              <a:rPr lang="en-US" sz="1600" spc="-30" dirty="0" smtClean="0">
                <a:latin typeface="Times New Roman"/>
                <a:cs typeface="Times New Roman"/>
              </a:rPr>
              <a:t>computer's </a:t>
            </a:r>
            <a:r>
              <a:rPr lang="en-US" sz="1600" spc="-50" dirty="0" smtClean="0">
                <a:latin typeface="Times New Roman"/>
                <a:cs typeface="Times New Roman"/>
              </a:rPr>
              <a:t>memory. </a:t>
            </a:r>
            <a:r>
              <a:rPr lang="en-US" sz="1600" spc="-25" dirty="0" smtClean="0">
                <a:latin typeface="Times New Roman"/>
                <a:cs typeface="Times New Roman"/>
              </a:rPr>
              <a:t>What </a:t>
            </a:r>
            <a:r>
              <a:rPr lang="en-US" sz="1600" spc="-60" dirty="0" smtClean="0">
                <a:latin typeface="Times New Roman"/>
                <a:cs typeface="Times New Roman"/>
              </a:rPr>
              <a:t>this </a:t>
            </a:r>
            <a:r>
              <a:rPr lang="en-US" sz="1600" spc="-30" dirty="0" smtClean="0">
                <a:latin typeface="Times New Roman"/>
                <a:cs typeface="Times New Roman"/>
              </a:rPr>
              <a:t>type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35" dirty="0" smtClean="0">
                <a:latin typeface="Times New Roman"/>
                <a:cs typeface="Times New Roman"/>
              </a:rPr>
              <a:t>computer </a:t>
            </a:r>
            <a:r>
              <a:rPr lang="en-US" sz="1600" spc="-30" dirty="0" smtClean="0">
                <a:latin typeface="Times New Roman"/>
                <a:cs typeface="Times New Roman"/>
              </a:rPr>
              <a:t>lacks </a:t>
            </a:r>
            <a:r>
              <a:rPr lang="en-US" sz="1600" spc="-55" dirty="0" smtClean="0">
                <a:latin typeface="Times New Roman"/>
                <a:cs typeface="Times New Roman"/>
              </a:rPr>
              <a:t>in </a:t>
            </a:r>
            <a:r>
              <a:rPr lang="en-US" sz="1600" spc="-45" dirty="0" smtClean="0">
                <a:latin typeface="Times New Roman"/>
                <a:cs typeface="Times New Roman"/>
              </a:rPr>
              <a:t>variety, </a:t>
            </a:r>
            <a:r>
              <a:rPr lang="en-US" sz="1600" spc="-55" dirty="0" smtClean="0">
                <a:latin typeface="Times New Roman"/>
                <a:cs typeface="Times New Roman"/>
              </a:rPr>
              <a:t>it </a:t>
            </a:r>
            <a:r>
              <a:rPr lang="en-US" sz="1600" spc="-30" dirty="0" smtClean="0">
                <a:latin typeface="Times New Roman"/>
                <a:cs typeface="Times New Roman"/>
              </a:rPr>
              <a:t>makes </a:t>
            </a:r>
            <a:r>
              <a:rPr lang="en-US" sz="1600" spc="-40" dirty="0" smtClean="0">
                <a:latin typeface="Times New Roman"/>
                <a:cs typeface="Times New Roman"/>
              </a:rPr>
              <a:t>up </a:t>
            </a:r>
            <a:r>
              <a:rPr lang="en-US" sz="1600" spc="-55" dirty="0" smtClean="0">
                <a:latin typeface="Times New Roman"/>
                <a:cs typeface="Times New Roman"/>
              </a:rPr>
              <a:t>in </a:t>
            </a:r>
            <a:r>
              <a:rPr lang="en-US" sz="1600" spc="-10" dirty="0" smtClean="0">
                <a:latin typeface="Times New Roman"/>
                <a:cs typeface="Times New Roman"/>
              </a:rPr>
              <a:t>speed </a:t>
            </a:r>
            <a:r>
              <a:rPr lang="en-US" sz="1600" spc="-30" dirty="0" smtClean="0">
                <a:latin typeface="Times New Roman"/>
                <a:cs typeface="Times New Roman"/>
              </a:rPr>
              <a:t>and  </a:t>
            </a:r>
            <a:r>
              <a:rPr lang="en-US" sz="1600" spc="-40" dirty="0" smtClean="0">
                <a:latin typeface="Times New Roman"/>
                <a:cs typeface="Times New Roman"/>
              </a:rPr>
              <a:t>efficiency.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231775" indent="-180975">
              <a:lnSpc>
                <a:spcPct val="100000"/>
              </a:lnSpc>
              <a:spcBef>
                <a:spcPts val="885"/>
              </a:spcBef>
              <a:buFont typeface="Times New Roman"/>
              <a:buAutoNum type="alphaUcPeriod" startAt="2"/>
              <a:tabLst>
                <a:tab pos="231775" algn="l"/>
              </a:tabLst>
            </a:pPr>
            <a:r>
              <a:rPr lang="en-US" sz="1600" b="1" i="1" spc="-5" dirty="0" smtClean="0">
                <a:latin typeface="Times New Roman"/>
                <a:cs typeface="Times New Roman"/>
              </a:rPr>
              <a:t>General-Purpose </a:t>
            </a:r>
            <a:r>
              <a:rPr lang="en-US" sz="1600" b="1" i="1" spc="20" dirty="0" smtClean="0">
                <a:latin typeface="Times New Roman"/>
                <a:cs typeface="Times New Roman"/>
              </a:rPr>
              <a:t>Digital</a:t>
            </a:r>
            <a:r>
              <a:rPr lang="en-US" sz="1600" b="1" i="1" spc="35" dirty="0" smtClean="0">
                <a:latin typeface="Times New Roman"/>
                <a:cs typeface="Times New Roman"/>
              </a:rPr>
              <a:t> </a:t>
            </a:r>
            <a:r>
              <a:rPr lang="en-US" sz="1600" b="1" i="1" dirty="0" smtClean="0">
                <a:latin typeface="Times New Roman"/>
                <a:cs typeface="Times New Roman"/>
              </a:rPr>
              <a:t>Computer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2499"/>
              </a:lnSpc>
              <a:spcBef>
                <a:spcPts val="850"/>
              </a:spcBef>
            </a:pPr>
            <a:r>
              <a:rPr lang="en-US" sz="1600" spc="-5" dirty="0" smtClean="0">
                <a:latin typeface="Times New Roman"/>
                <a:cs typeface="Times New Roman"/>
              </a:rPr>
              <a:t>A </a:t>
            </a:r>
            <a:r>
              <a:rPr lang="en-US" sz="1600" spc="-35" dirty="0" smtClean="0">
                <a:latin typeface="Times New Roman"/>
                <a:cs typeface="Times New Roman"/>
              </a:rPr>
              <a:t>general </a:t>
            </a:r>
            <a:r>
              <a:rPr lang="en-US" sz="1600" spc="-20" dirty="0" smtClean="0">
                <a:latin typeface="Times New Roman"/>
                <a:cs typeface="Times New Roman"/>
              </a:rPr>
              <a:t>purpose</a:t>
            </a:r>
            <a:r>
              <a:rPr lang="en-US" sz="1600" spc="260" dirty="0" smtClean="0">
                <a:latin typeface="Times New Roman"/>
                <a:cs typeface="Times New Roman"/>
              </a:rPr>
              <a:t> </a:t>
            </a:r>
            <a:r>
              <a:rPr lang="en-US" sz="1600" spc="-35" dirty="0" smtClean="0">
                <a:latin typeface="Times New Roman"/>
                <a:cs typeface="Times New Roman"/>
              </a:rPr>
              <a:t>computer </a:t>
            </a:r>
            <a:r>
              <a:rPr lang="en-US" sz="1600" spc="-60" dirty="0" smtClean="0">
                <a:latin typeface="Times New Roman"/>
                <a:cs typeface="Times New Roman"/>
              </a:rPr>
              <a:t>is </a:t>
            </a:r>
            <a:r>
              <a:rPr lang="en-US" sz="1600" spc="-30" dirty="0" smtClean="0">
                <a:latin typeface="Times New Roman"/>
                <a:cs typeface="Times New Roman"/>
              </a:rPr>
              <a:t>one </a:t>
            </a:r>
            <a:r>
              <a:rPr lang="en-US" sz="1600" spc="-50" dirty="0" smtClean="0">
                <a:latin typeface="Times New Roman"/>
                <a:cs typeface="Times New Roman"/>
              </a:rPr>
              <a:t>which </a:t>
            </a:r>
            <a:r>
              <a:rPr lang="en-US" sz="1600" spc="-10" dirty="0" smtClean="0">
                <a:latin typeface="Times New Roman"/>
                <a:cs typeface="Times New Roman"/>
              </a:rPr>
              <a:t>can </a:t>
            </a:r>
            <a:r>
              <a:rPr lang="en-US" sz="1600" spc="-20" dirty="0" smtClean="0">
                <a:latin typeface="Times New Roman"/>
                <a:cs typeface="Times New Roman"/>
              </a:rPr>
              <a:t>store</a:t>
            </a:r>
            <a:r>
              <a:rPr lang="en-US" sz="1600" spc="260" dirty="0" smtClean="0">
                <a:latin typeface="Times New Roman"/>
                <a:cs typeface="Times New Roman"/>
              </a:rPr>
              <a:t> </a:t>
            </a:r>
            <a:r>
              <a:rPr lang="en-US" sz="1600" spc="-45" dirty="0" smtClean="0">
                <a:latin typeface="Times New Roman"/>
                <a:cs typeface="Times New Roman"/>
              </a:rPr>
              <a:t>different </a:t>
            </a:r>
            <a:r>
              <a:rPr lang="en-US" sz="1600" spc="-35" dirty="0" smtClean="0">
                <a:latin typeface="Times New Roman"/>
                <a:cs typeface="Times New Roman"/>
              </a:rPr>
              <a:t>programs </a:t>
            </a:r>
            <a:r>
              <a:rPr lang="en-US" sz="1600" spc="-30" dirty="0" smtClean="0">
                <a:latin typeface="Times New Roman"/>
                <a:cs typeface="Times New Roman"/>
              </a:rPr>
              <a:t>and </a:t>
            </a:r>
            <a:r>
              <a:rPr lang="en-US" sz="1600" spc="-60" dirty="0" smtClean="0">
                <a:latin typeface="Times New Roman"/>
                <a:cs typeface="Times New Roman"/>
              </a:rPr>
              <a:t>is </a:t>
            </a:r>
            <a:r>
              <a:rPr lang="en-US" sz="1600" spc="-35" dirty="0" smtClean="0">
                <a:latin typeface="Times New Roman"/>
                <a:cs typeface="Times New Roman"/>
              </a:rPr>
              <a:t>also </a:t>
            </a:r>
            <a:r>
              <a:rPr lang="en-US" sz="1600" spc="-15" dirty="0" smtClean="0">
                <a:latin typeface="Times New Roman"/>
                <a:cs typeface="Times New Roman"/>
              </a:rPr>
              <a:t>re-  </a:t>
            </a:r>
            <a:r>
              <a:rPr lang="en-US" sz="1600" spc="-35" dirty="0" smtClean="0">
                <a:latin typeface="Times New Roman"/>
                <a:cs typeface="Times New Roman"/>
              </a:rPr>
              <a:t>programmable. </a:t>
            </a:r>
            <a:r>
              <a:rPr lang="en-US" sz="1600" spc="-50" dirty="0" smtClean="0">
                <a:latin typeface="Times New Roman"/>
                <a:cs typeface="Times New Roman"/>
              </a:rPr>
              <a:t>The only </a:t>
            </a:r>
            <a:r>
              <a:rPr lang="en-US" sz="1600" spc="-35" dirty="0" smtClean="0">
                <a:latin typeface="Times New Roman"/>
                <a:cs typeface="Times New Roman"/>
              </a:rPr>
              <a:t>limitation </a:t>
            </a:r>
            <a:r>
              <a:rPr lang="en-US" sz="1600" spc="-20" dirty="0" smtClean="0">
                <a:latin typeface="Times New Roman"/>
                <a:cs typeface="Times New Roman"/>
              </a:rPr>
              <a:t>to </a:t>
            </a:r>
            <a:r>
              <a:rPr lang="en-US" sz="1600" spc="-40" dirty="0" smtClean="0">
                <a:latin typeface="Times New Roman"/>
                <a:cs typeface="Times New Roman"/>
              </a:rPr>
              <a:t>the </a:t>
            </a:r>
            <a:r>
              <a:rPr lang="en-US" sz="1600" spc="-30" dirty="0" smtClean="0">
                <a:latin typeface="Times New Roman"/>
                <a:cs typeface="Times New Roman"/>
              </a:rPr>
              <a:t>versatility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60" dirty="0" smtClean="0">
                <a:latin typeface="Times New Roman"/>
                <a:cs typeface="Times New Roman"/>
              </a:rPr>
              <a:t>this </a:t>
            </a:r>
            <a:r>
              <a:rPr lang="en-US" sz="1600" spc="-30" dirty="0" smtClean="0">
                <a:latin typeface="Times New Roman"/>
                <a:cs typeface="Times New Roman"/>
              </a:rPr>
              <a:t>type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35" dirty="0" smtClean="0">
                <a:latin typeface="Times New Roman"/>
                <a:cs typeface="Times New Roman"/>
              </a:rPr>
              <a:t>computer </a:t>
            </a:r>
            <a:r>
              <a:rPr lang="en-US" sz="1600" spc="-60" dirty="0" smtClean="0">
                <a:latin typeface="Times New Roman"/>
                <a:cs typeface="Times New Roman"/>
              </a:rPr>
              <a:t>is </a:t>
            </a:r>
            <a:r>
              <a:rPr lang="en-US" sz="1600" spc="-40" dirty="0" smtClean="0">
                <a:latin typeface="Times New Roman"/>
                <a:cs typeface="Times New Roman"/>
              </a:rPr>
              <a:t>the extent </a:t>
            </a:r>
            <a:r>
              <a:rPr lang="en-US" sz="1600" dirty="0" smtClean="0">
                <a:latin typeface="Times New Roman"/>
                <a:cs typeface="Times New Roman"/>
              </a:rPr>
              <a:t>of  </a:t>
            </a:r>
            <a:r>
              <a:rPr lang="en-US" sz="1600" spc="-35" dirty="0" smtClean="0">
                <a:latin typeface="Times New Roman"/>
                <a:cs typeface="Times New Roman"/>
              </a:rPr>
              <a:t>imagination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40" dirty="0" smtClean="0">
                <a:latin typeface="Times New Roman"/>
                <a:cs typeface="Times New Roman"/>
              </a:rPr>
              <a:t>the </a:t>
            </a:r>
            <a:r>
              <a:rPr lang="en-US" sz="1600" spc="-60" dirty="0" smtClean="0">
                <a:latin typeface="Times New Roman"/>
                <a:cs typeface="Times New Roman"/>
              </a:rPr>
              <a:t>human mind. </a:t>
            </a:r>
            <a:r>
              <a:rPr lang="en-US" sz="1600" spc="-15" dirty="0" smtClean="0">
                <a:latin typeface="Times New Roman"/>
                <a:cs typeface="Times New Roman"/>
              </a:rPr>
              <a:t>In </a:t>
            </a:r>
            <a:r>
              <a:rPr lang="en-US" sz="1600" spc="-35" dirty="0" smtClean="0">
                <a:latin typeface="Times New Roman"/>
                <a:cs typeface="Times New Roman"/>
              </a:rPr>
              <a:t>fact, </a:t>
            </a:r>
            <a:r>
              <a:rPr lang="en-US" sz="1600" spc="-30" dirty="0" smtClean="0">
                <a:latin typeface="Times New Roman"/>
                <a:cs typeface="Times New Roman"/>
              </a:rPr>
              <a:t>these </a:t>
            </a:r>
            <a:r>
              <a:rPr lang="en-US" sz="1600" spc="-35" dirty="0" smtClean="0">
                <a:latin typeface="Times New Roman"/>
                <a:cs typeface="Times New Roman"/>
              </a:rPr>
              <a:t>computers </a:t>
            </a:r>
            <a:r>
              <a:rPr lang="en-US" sz="1600" spc="-10" dirty="0" smtClean="0">
                <a:latin typeface="Times New Roman"/>
                <a:cs typeface="Times New Roman"/>
              </a:rPr>
              <a:t>can </a:t>
            </a:r>
            <a:r>
              <a:rPr lang="en-US" sz="1600" dirty="0" smtClean="0">
                <a:latin typeface="Times New Roman"/>
                <a:cs typeface="Times New Roman"/>
              </a:rPr>
              <a:t>be </a:t>
            </a:r>
            <a:r>
              <a:rPr lang="en-US" sz="1600" spc="-30" dirty="0" smtClean="0">
                <a:latin typeface="Times New Roman"/>
                <a:cs typeface="Times New Roman"/>
              </a:rPr>
              <a:t>made </a:t>
            </a:r>
            <a:r>
              <a:rPr lang="en-US" sz="1600" spc="-20" dirty="0" smtClean="0">
                <a:latin typeface="Times New Roman"/>
                <a:cs typeface="Times New Roman"/>
              </a:rPr>
              <a:t>to </a:t>
            </a:r>
            <a:r>
              <a:rPr lang="en-US" sz="1600" spc="-25" dirty="0" smtClean="0">
                <a:latin typeface="Times New Roman"/>
                <a:cs typeface="Times New Roman"/>
              </a:rPr>
              <a:t>perform </a:t>
            </a:r>
            <a:r>
              <a:rPr lang="en-US" sz="1600" dirty="0" smtClean="0">
                <a:latin typeface="Times New Roman"/>
                <a:cs typeface="Times New Roman"/>
              </a:rPr>
              <a:t>a </a:t>
            </a:r>
            <a:r>
              <a:rPr lang="en-US" sz="1600" spc="-35" dirty="0" smtClean="0">
                <a:latin typeface="Times New Roman"/>
                <a:cs typeface="Times New Roman"/>
              </a:rPr>
              <a:t>plethora </a:t>
            </a:r>
            <a:r>
              <a:rPr lang="en-US" sz="1600" dirty="0" smtClean="0">
                <a:latin typeface="Times New Roman"/>
                <a:cs typeface="Times New Roman"/>
              </a:rPr>
              <a:t>of  </a:t>
            </a:r>
            <a:r>
              <a:rPr lang="en-US" sz="1600" spc="-45" dirty="0" smtClean="0">
                <a:latin typeface="Times New Roman"/>
                <a:cs typeface="Times New Roman"/>
              </a:rPr>
              <a:t>different </a:t>
            </a:r>
            <a:r>
              <a:rPr lang="en-US" sz="1600" spc="-30" dirty="0" smtClean="0">
                <a:latin typeface="Times New Roman"/>
                <a:cs typeface="Times New Roman"/>
              </a:rPr>
              <a:t>and </a:t>
            </a:r>
            <a:r>
              <a:rPr lang="en-US" sz="1600" spc="-40" dirty="0" smtClean="0">
                <a:latin typeface="Times New Roman"/>
                <a:cs typeface="Times New Roman"/>
              </a:rPr>
              <a:t>varied</a:t>
            </a:r>
            <a:r>
              <a:rPr lang="en-US" sz="1600" spc="-80" dirty="0" smtClean="0">
                <a:latin typeface="Times New Roman"/>
                <a:cs typeface="Times New Roman"/>
              </a:rPr>
              <a:t> </a:t>
            </a:r>
            <a:r>
              <a:rPr lang="en-US" sz="1600" spc="-40" dirty="0" smtClean="0">
                <a:latin typeface="Times New Roman"/>
                <a:cs typeface="Times New Roman"/>
              </a:rPr>
              <a:t>functions.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241300" algn="just">
              <a:lnSpc>
                <a:spcPct val="100000"/>
              </a:lnSpc>
              <a:spcBef>
                <a:spcPts val="765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3. </a:t>
            </a:r>
            <a:r>
              <a:rPr lang="en-US" b="1" spc="-20" dirty="0" smtClean="0">
                <a:latin typeface="Times New Roman"/>
                <a:cs typeface="Times New Roman"/>
              </a:rPr>
              <a:t>Hybrid</a:t>
            </a:r>
            <a:r>
              <a:rPr lang="en-US" b="1" spc="120" dirty="0" smtClean="0">
                <a:latin typeface="Times New Roman"/>
                <a:cs typeface="Times New Roman"/>
              </a:rPr>
              <a:t> </a:t>
            </a:r>
            <a:r>
              <a:rPr lang="en-US" b="1" dirty="0" smtClean="0">
                <a:latin typeface="Times New Roman"/>
                <a:cs typeface="Times New Roman"/>
              </a:rPr>
              <a:t>Computers</a:t>
            </a:r>
            <a:endParaRPr lang="en-US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lang="en-US" sz="1600" b="1" spc="-15" dirty="0" smtClean="0">
                <a:latin typeface="Times New Roman"/>
                <a:cs typeface="Times New Roman"/>
              </a:rPr>
              <a:t>Definition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4200"/>
              </a:lnSpc>
              <a:spcBef>
                <a:spcPts val="830"/>
              </a:spcBef>
            </a:pPr>
            <a:r>
              <a:rPr lang="en-US" sz="1600" spc="-5" dirty="0" smtClean="0">
                <a:latin typeface="Times New Roman"/>
                <a:cs typeface="Times New Roman"/>
              </a:rPr>
              <a:t>A </a:t>
            </a:r>
            <a:r>
              <a:rPr lang="en-US" sz="1600" spc="-50" dirty="0" smtClean="0">
                <a:latin typeface="Times New Roman"/>
                <a:cs typeface="Times New Roman"/>
              </a:rPr>
              <a:t>hybrid </a:t>
            </a:r>
            <a:r>
              <a:rPr lang="en-US" sz="1600" spc="-40" dirty="0" smtClean="0">
                <a:latin typeface="Times New Roman"/>
                <a:cs typeface="Times New Roman"/>
              </a:rPr>
              <a:t>computing </a:t>
            </a:r>
            <a:r>
              <a:rPr lang="en-US" sz="1600" spc="-30" dirty="0" smtClean="0">
                <a:latin typeface="Times New Roman"/>
                <a:cs typeface="Times New Roman"/>
              </a:rPr>
              <a:t>system </a:t>
            </a:r>
            <a:r>
              <a:rPr lang="en-US" sz="1600" spc="-60" dirty="0" smtClean="0">
                <a:latin typeface="Times New Roman"/>
                <a:cs typeface="Times New Roman"/>
              </a:rPr>
              <a:t>is </a:t>
            </a:r>
            <a:r>
              <a:rPr lang="en-US" sz="1600" spc="-30" dirty="0" smtClean="0">
                <a:latin typeface="Times New Roman"/>
                <a:cs typeface="Times New Roman"/>
              </a:rPr>
              <a:t>one </a:t>
            </a:r>
            <a:r>
              <a:rPr lang="en-US" sz="1600" spc="-55" dirty="0" smtClean="0">
                <a:latin typeface="Times New Roman"/>
                <a:cs typeface="Times New Roman"/>
              </a:rPr>
              <a:t>in </a:t>
            </a:r>
            <a:r>
              <a:rPr lang="en-US" sz="1600" spc="-50" dirty="0" smtClean="0">
                <a:latin typeface="Times New Roman"/>
                <a:cs typeface="Times New Roman"/>
              </a:rPr>
              <a:t>which </a:t>
            </a:r>
            <a:r>
              <a:rPr lang="en-US" sz="1600" spc="-35" dirty="0" smtClean="0">
                <a:latin typeface="Times New Roman"/>
                <a:cs typeface="Times New Roman"/>
              </a:rPr>
              <a:t>desirable </a:t>
            </a:r>
            <a:r>
              <a:rPr lang="en-US" sz="1600" spc="-30" dirty="0" smtClean="0">
                <a:latin typeface="Times New Roman"/>
                <a:cs typeface="Times New Roman"/>
              </a:rPr>
              <a:t>characteristics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10" dirty="0" smtClean="0">
                <a:latin typeface="Times New Roman"/>
                <a:cs typeface="Times New Roman"/>
              </a:rPr>
              <a:t>both </a:t>
            </a:r>
            <a:r>
              <a:rPr lang="en-US" sz="1600" spc="-40" dirty="0" smtClean="0">
                <a:latin typeface="Times New Roman"/>
                <a:cs typeface="Times New Roman"/>
              </a:rPr>
              <a:t>the </a:t>
            </a:r>
            <a:r>
              <a:rPr lang="en-US" sz="1600" spc="-35" dirty="0" smtClean="0">
                <a:latin typeface="Times New Roman"/>
                <a:cs typeface="Times New Roman"/>
              </a:rPr>
              <a:t>analog </a:t>
            </a:r>
            <a:r>
              <a:rPr lang="en-US" sz="1600" spc="-30" dirty="0" smtClean="0">
                <a:latin typeface="Times New Roman"/>
                <a:cs typeface="Times New Roman"/>
              </a:rPr>
              <a:t>and </a:t>
            </a:r>
            <a:r>
              <a:rPr lang="en-US" sz="1600" spc="-20" dirty="0" err="1" smtClean="0">
                <a:latin typeface="Times New Roman"/>
                <a:cs typeface="Times New Roman"/>
              </a:rPr>
              <a:t>digita</a:t>
            </a:r>
            <a:r>
              <a:rPr lang="en-US" sz="1600" spc="-20" dirty="0" smtClean="0"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l  </a:t>
            </a:r>
            <a:r>
              <a:rPr lang="en-US" sz="1600" spc="-35" dirty="0" smtClean="0">
                <a:latin typeface="Times New Roman"/>
                <a:cs typeface="Times New Roman"/>
              </a:rPr>
              <a:t>computers </a:t>
            </a:r>
            <a:r>
              <a:rPr lang="en-US" sz="1600" spc="-15" dirty="0" smtClean="0">
                <a:latin typeface="Times New Roman"/>
                <a:cs typeface="Times New Roman"/>
              </a:rPr>
              <a:t>are </a:t>
            </a:r>
            <a:r>
              <a:rPr lang="en-US" sz="1600" spc="-40" dirty="0" smtClean="0">
                <a:latin typeface="Times New Roman"/>
                <a:cs typeface="Times New Roman"/>
              </a:rPr>
              <a:t>integrated. </a:t>
            </a:r>
            <a:r>
              <a:rPr lang="en-US" sz="1600" spc="-50" dirty="0" smtClean="0">
                <a:latin typeface="Times New Roman"/>
                <a:cs typeface="Times New Roman"/>
              </a:rPr>
              <a:t>The </a:t>
            </a:r>
            <a:r>
              <a:rPr lang="en-US" sz="1600" spc="-40" dirty="0" smtClean="0">
                <a:latin typeface="Times New Roman"/>
                <a:cs typeface="Times New Roman"/>
              </a:rPr>
              <a:t>digital </a:t>
            </a:r>
            <a:r>
              <a:rPr lang="en-US" sz="1600" spc="-35" dirty="0" smtClean="0">
                <a:latin typeface="Times New Roman"/>
                <a:cs typeface="Times New Roman"/>
              </a:rPr>
              <a:t>component </a:t>
            </a:r>
            <a:r>
              <a:rPr lang="en-US" sz="1600" spc="-40" dirty="0" smtClean="0">
                <a:latin typeface="Times New Roman"/>
                <a:cs typeface="Times New Roman"/>
              </a:rPr>
              <a:t>normally </a:t>
            </a:r>
            <a:r>
              <a:rPr lang="en-US" sz="1600" spc="-30" dirty="0" smtClean="0">
                <a:latin typeface="Times New Roman"/>
                <a:cs typeface="Times New Roman"/>
              </a:rPr>
              <a:t>serves </a:t>
            </a:r>
            <a:r>
              <a:rPr lang="en-US" sz="1600" spc="-10" dirty="0" smtClean="0">
                <a:latin typeface="Times New Roman"/>
                <a:cs typeface="Times New Roman"/>
              </a:rPr>
              <a:t>as </a:t>
            </a:r>
            <a:r>
              <a:rPr lang="en-US" sz="1600" spc="-40" dirty="0" smtClean="0">
                <a:latin typeface="Times New Roman"/>
                <a:cs typeface="Times New Roman"/>
              </a:rPr>
              <a:t>the controller </a:t>
            </a:r>
            <a:r>
              <a:rPr lang="en-US" sz="1600" spc="-30" dirty="0" smtClean="0">
                <a:latin typeface="Times New Roman"/>
                <a:cs typeface="Times New Roman"/>
              </a:rPr>
              <a:t>and </a:t>
            </a:r>
            <a:r>
              <a:rPr lang="en-US" sz="1600" spc="-15" dirty="0" smtClean="0">
                <a:latin typeface="Times New Roman"/>
                <a:cs typeface="Times New Roman"/>
              </a:rPr>
              <a:t>provides  </a:t>
            </a:r>
            <a:r>
              <a:rPr lang="en-US" sz="1600" spc="-35" dirty="0" smtClean="0">
                <a:latin typeface="Times New Roman"/>
                <a:cs typeface="Times New Roman"/>
                <a:hlinkClick r:id="rId2"/>
              </a:rPr>
              <a:t>logical </a:t>
            </a:r>
            <a:r>
              <a:rPr lang="en-US" sz="1600" spc="-30" dirty="0" smtClean="0">
                <a:latin typeface="Times New Roman"/>
                <a:cs typeface="Times New Roman"/>
                <a:hlinkClick r:id="rId2"/>
              </a:rPr>
              <a:t>operations,</a:t>
            </a:r>
            <a:r>
              <a:rPr lang="en-US" sz="1600" spc="-30" dirty="0" smtClean="0">
                <a:latin typeface="Times New Roman"/>
                <a:cs typeface="Times New Roman"/>
              </a:rPr>
              <a:t> </a:t>
            </a:r>
            <a:r>
              <a:rPr lang="en-US" sz="1600" spc="-70" dirty="0" smtClean="0">
                <a:latin typeface="Times New Roman"/>
                <a:cs typeface="Times New Roman"/>
              </a:rPr>
              <a:t>while </a:t>
            </a:r>
            <a:r>
              <a:rPr lang="en-US" sz="1600" spc="-40" dirty="0" smtClean="0">
                <a:latin typeface="Times New Roman"/>
                <a:cs typeface="Times New Roman"/>
              </a:rPr>
              <a:t>the </a:t>
            </a:r>
            <a:r>
              <a:rPr lang="en-US" sz="1600" spc="-35" dirty="0" smtClean="0">
                <a:latin typeface="Times New Roman"/>
                <a:cs typeface="Times New Roman"/>
              </a:rPr>
              <a:t>analog component </a:t>
            </a:r>
            <a:r>
              <a:rPr lang="en-US" sz="1600" spc="-40" dirty="0" smtClean="0">
                <a:latin typeface="Times New Roman"/>
                <a:cs typeface="Times New Roman"/>
              </a:rPr>
              <a:t>normally </a:t>
            </a:r>
            <a:r>
              <a:rPr lang="en-US" sz="1600" spc="-30" dirty="0" smtClean="0">
                <a:latin typeface="Times New Roman"/>
                <a:cs typeface="Times New Roman"/>
              </a:rPr>
              <a:t>serves </a:t>
            </a:r>
            <a:r>
              <a:rPr lang="en-US" sz="1600" spc="-10" dirty="0" smtClean="0">
                <a:latin typeface="Times New Roman"/>
                <a:cs typeface="Times New Roman"/>
              </a:rPr>
              <a:t>as </a:t>
            </a:r>
            <a:r>
              <a:rPr lang="en-US" sz="1600" dirty="0" smtClean="0">
                <a:latin typeface="Times New Roman"/>
                <a:cs typeface="Times New Roman"/>
              </a:rPr>
              <a:t>a </a:t>
            </a:r>
            <a:r>
              <a:rPr lang="en-US" sz="1600" spc="-40" dirty="0" smtClean="0">
                <a:latin typeface="Times New Roman"/>
                <a:cs typeface="Times New Roman"/>
              </a:rPr>
              <a:t>solver </a:t>
            </a:r>
            <a:r>
              <a:rPr lang="en-US" sz="1600" dirty="0" smtClean="0">
                <a:latin typeface="Times New Roman"/>
                <a:cs typeface="Times New Roman"/>
              </a:rPr>
              <a:t>of </a:t>
            </a:r>
            <a:r>
              <a:rPr lang="en-US" sz="1600" spc="-35" dirty="0" smtClean="0">
                <a:latin typeface="Times New Roman"/>
                <a:cs typeface="Times New Roman"/>
                <a:hlinkClick r:id="rId3"/>
              </a:rPr>
              <a:t>different </a:t>
            </a:r>
            <a:r>
              <a:rPr lang="en-US" sz="1600" spc="20" dirty="0" err="1" smtClean="0">
                <a:latin typeface="Times New Roman"/>
                <a:cs typeface="Times New Roman"/>
                <a:hlinkClick r:id="rId3"/>
              </a:rPr>
              <a:t>ia</a:t>
            </a:r>
            <a:r>
              <a:rPr lang="en-US" sz="1600" spc="20" dirty="0" smtClean="0">
                <a:latin typeface="Times New Roman"/>
                <a:cs typeface="Times New Roman"/>
                <a:hlinkClick r:id="rId3"/>
              </a:rPr>
              <a:t> </a:t>
            </a:r>
            <a:r>
              <a:rPr lang="en-US" sz="1600" dirty="0" smtClean="0">
                <a:latin typeface="Times New Roman"/>
                <a:cs typeface="Times New Roman"/>
                <a:hlinkClick r:id="rId3"/>
              </a:rPr>
              <a:t>l 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spc="-35" dirty="0" smtClean="0">
                <a:latin typeface="Times New Roman"/>
                <a:cs typeface="Times New Roman"/>
                <a:hlinkClick r:id="rId3"/>
              </a:rPr>
              <a:t>equations.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lang="en-US" sz="1600" b="1" spc="15" dirty="0" smtClean="0">
                <a:latin typeface="Times New Roman"/>
                <a:cs typeface="Times New Roman"/>
              </a:rPr>
              <a:t>Measures</a:t>
            </a:r>
            <a:r>
              <a:rPr lang="en-US" sz="1600" spc="15" dirty="0" smtClean="0">
                <a:latin typeface="Times New Roman"/>
                <a:cs typeface="Times New Roman"/>
              </a:rPr>
              <a:t>: </a:t>
            </a:r>
            <a:r>
              <a:rPr lang="en-US" sz="1600" spc="-25" dirty="0" smtClean="0">
                <a:latin typeface="Times New Roman"/>
                <a:cs typeface="Times New Roman"/>
              </a:rPr>
              <a:t>Both </a:t>
            </a:r>
            <a:r>
              <a:rPr lang="en-US" sz="1600" spc="-35" dirty="0" smtClean="0">
                <a:latin typeface="Times New Roman"/>
                <a:cs typeface="Times New Roman"/>
              </a:rPr>
              <a:t>continuous </a:t>
            </a:r>
            <a:r>
              <a:rPr lang="en-US" sz="1600" spc="-30" dirty="0" smtClean="0">
                <a:latin typeface="Times New Roman"/>
                <a:cs typeface="Times New Roman"/>
              </a:rPr>
              <a:t>and discrete </a:t>
            </a:r>
            <a:r>
              <a:rPr lang="en-US" sz="1600" spc="-35" dirty="0" smtClean="0">
                <a:latin typeface="Times New Roman"/>
                <a:cs typeface="Times New Roman"/>
              </a:rPr>
              <a:t>form </a:t>
            </a:r>
            <a:r>
              <a:rPr lang="en-US" sz="1600" dirty="0" smtClean="0">
                <a:latin typeface="Times New Roman"/>
                <a:cs typeface="Times New Roman"/>
              </a:rPr>
              <a:t>of</a:t>
            </a:r>
            <a:r>
              <a:rPr lang="en-US" sz="1600" spc="-50" dirty="0" smtClean="0">
                <a:latin typeface="Times New Roman"/>
                <a:cs typeface="Times New Roman"/>
              </a:rPr>
              <a:t> </a:t>
            </a:r>
            <a:r>
              <a:rPr lang="en-US" sz="1600" spc="-15" dirty="0" smtClean="0">
                <a:latin typeface="Times New Roman"/>
                <a:cs typeface="Times New Roman"/>
              </a:rPr>
              <a:t>data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lang="en-US" sz="1600" b="1" spc="15" dirty="0" smtClean="0">
                <a:latin typeface="Times New Roman"/>
                <a:cs typeface="Times New Roman"/>
              </a:rPr>
              <a:t>Uses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551" y="902717"/>
            <a:ext cx="14821705" cy="80566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69900" marR="19685" indent="-229235" algn="just">
              <a:lnSpc>
                <a:spcPct val="101600"/>
              </a:lnSpc>
              <a:spcBef>
                <a:spcPts val="75"/>
              </a:spcBef>
              <a:buFont typeface="Symbol"/>
              <a:buChar char=""/>
              <a:tabLst>
                <a:tab pos="470534" algn="l"/>
              </a:tabLst>
            </a:pPr>
            <a:r>
              <a:rPr sz="1500" spc="-15" dirty="0">
                <a:latin typeface="Times New Roman"/>
                <a:cs typeface="Times New Roman"/>
              </a:rPr>
              <a:t>In </a:t>
            </a:r>
            <a:r>
              <a:rPr sz="1500" spc="-5" dirty="0">
                <a:latin typeface="Times New Roman"/>
                <a:cs typeface="Times New Roman"/>
              </a:rPr>
              <a:t>an </a:t>
            </a:r>
            <a:r>
              <a:rPr sz="1500" spc="-45" dirty="0">
                <a:latin typeface="Times New Roman"/>
                <a:cs typeface="Times New Roman"/>
              </a:rPr>
              <a:t>intensive </a:t>
            </a:r>
            <a:r>
              <a:rPr sz="1500" spc="-15" dirty="0">
                <a:latin typeface="Times New Roman"/>
                <a:cs typeface="Times New Roman"/>
              </a:rPr>
              <a:t>care </a:t>
            </a:r>
            <a:r>
              <a:rPr sz="1500" spc="-65" dirty="0">
                <a:latin typeface="Times New Roman"/>
                <a:cs typeface="Times New Roman"/>
              </a:rPr>
              <a:t>unit, </a:t>
            </a:r>
            <a:r>
              <a:rPr sz="1500" spc="-35" dirty="0">
                <a:latin typeface="Times New Roman"/>
                <a:cs typeface="Times New Roman"/>
              </a:rPr>
              <a:t>analog computers </a:t>
            </a:r>
            <a:r>
              <a:rPr sz="1500" spc="-40" dirty="0">
                <a:latin typeface="Times New Roman"/>
                <a:cs typeface="Times New Roman"/>
              </a:rPr>
              <a:t>may measure the </a:t>
            </a:r>
            <a:r>
              <a:rPr sz="1500" spc="-35" dirty="0">
                <a:latin typeface="Times New Roman"/>
                <a:cs typeface="Times New Roman"/>
              </a:rPr>
              <a:t>patient's </a:t>
            </a:r>
            <a:r>
              <a:rPr sz="1500" spc="-30" dirty="0">
                <a:latin typeface="Times New Roman"/>
                <a:cs typeface="Times New Roman"/>
              </a:rPr>
              <a:t>heart </a:t>
            </a:r>
            <a:r>
              <a:rPr sz="1500" spc="-20" dirty="0">
                <a:latin typeface="Times New Roman"/>
                <a:cs typeface="Times New Roman"/>
              </a:rPr>
              <a:t>rate,  </a:t>
            </a:r>
            <a:r>
              <a:rPr sz="1500" spc="-30" dirty="0">
                <a:latin typeface="Times New Roman"/>
                <a:cs typeface="Times New Roman"/>
              </a:rPr>
              <a:t>temperature, </a:t>
            </a:r>
            <a:r>
              <a:rPr sz="1500" spc="-15" dirty="0">
                <a:latin typeface="Times New Roman"/>
                <a:cs typeface="Times New Roman"/>
              </a:rPr>
              <a:t>etc. </a:t>
            </a:r>
            <a:r>
              <a:rPr sz="1500" spc="-50" dirty="0">
                <a:latin typeface="Times New Roman"/>
                <a:cs typeface="Times New Roman"/>
              </a:rPr>
              <a:t>The </a:t>
            </a:r>
            <a:r>
              <a:rPr sz="1500" spc="-30" dirty="0">
                <a:latin typeface="Times New Roman"/>
                <a:cs typeface="Times New Roman"/>
              </a:rPr>
              <a:t>measurements </a:t>
            </a:r>
            <a:r>
              <a:rPr sz="1500" spc="-40" dirty="0">
                <a:latin typeface="Times New Roman"/>
                <a:cs typeface="Times New Roman"/>
              </a:rPr>
              <a:t>may </a:t>
            </a:r>
            <a:r>
              <a:rPr sz="1500" spc="-35" dirty="0">
                <a:latin typeface="Times New Roman"/>
                <a:cs typeface="Times New Roman"/>
              </a:rPr>
              <a:t>then </a:t>
            </a:r>
            <a:r>
              <a:rPr sz="1500" dirty="0">
                <a:latin typeface="Times New Roman"/>
                <a:cs typeface="Times New Roman"/>
              </a:rPr>
              <a:t>be </a:t>
            </a:r>
            <a:r>
              <a:rPr sz="1500" spc="-30" dirty="0">
                <a:latin typeface="Times New Roman"/>
                <a:cs typeface="Times New Roman"/>
              </a:rPr>
              <a:t>converted </a:t>
            </a:r>
            <a:r>
              <a:rPr sz="1500" spc="-60" dirty="0">
                <a:latin typeface="Times New Roman"/>
                <a:cs typeface="Times New Roman"/>
              </a:rPr>
              <a:t>into </a:t>
            </a:r>
            <a:r>
              <a:rPr sz="1500" spc="-45" dirty="0">
                <a:latin typeface="Times New Roman"/>
                <a:cs typeface="Times New Roman"/>
              </a:rPr>
              <a:t>numbers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45" dirty="0">
                <a:latin typeface="Times New Roman"/>
                <a:cs typeface="Times New Roman"/>
              </a:rPr>
              <a:t>supplied </a:t>
            </a:r>
            <a:r>
              <a:rPr sz="1500" spc="-20" dirty="0">
                <a:latin typeface="Times New Roman"/>
                <a:cs typeface="Times New Roman"/>
              </a:rPr>
              <a:t>to  </a:t>
            </a:r>
            <a:r>
              <a:rPr sz="1500" spc="-40" dirty="0">
                <a:latin typeface="Times New Roman"/>
                <a:cs typeface="Times New Roman"/>
              </a:rPr>
              <a:t>the digital </a:t>
            </a:r>
            <a:r>
              <a:rPr sz="1500" spc="-10" dirty="0">
                <a:latin typeface="Times New Roman"/>
                <a:cs typeface="Times New Roman"/>
              </a:rPr>
              <a:t>part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30" dirty="0">
                <a:latin typeface="Times New Roman"/>
                <a:cs typeface="Times New Roman"/>
              </a:rPr>
              <a:t>system </a:t>
            </a:r>
            <a:r>
              <a:rPr sz="1500" spc="-50" dirty="0">
                <a:latin typeface="Times New Roman"/>
                <a:cs typeface="Times New Roman"/>
              </a:rPr>
              <a:t>which </a:t>
            </a:r>
            <a:r>
              <a:rPr sz="1500" spc="-70" dirty="0">
                <a:latin typeface="Times New Roman"/>
                <a:cs typeface="Times New Roman"/>
              </a:rPr>
              <a:t>will </a:t>
            </a:r>
            <a:r>
              <a:rPr sz="1500" spc="-35" dirty="0">
                <a:latin typeface="Times New Roman"/>
                <a:cs typeface="Times New Roman"/>
              </a:rPr>
              <a:t>thereafter </a:t>
            </a:r>
            <a:r>
              <a:rPr sz="1500" spc="-45" dirty="0">
                <a:latin typeface="Times New Roman"/>
                <a:cs typeface="Times New Roman"/>
              </a:rPr>
              <a:t>regulate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55" dirty="0">
                <a:latin typeface="Times New Roman"/>
                <a:cs typeface="Times New Roman"/>
              </a:rPr>
              <a:t>flow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30" dirty="0">
                <a:latin typeface="Times New Roman"/>
                <a:cs typeface="Times New Roman"/>
              </a:rPr>
              <a:t>certain </a:t>
            </a:r>
            <a:r>
              <a:rPr sz="1500" spc="-40" dirty="0">
                <a:latin typeface="Times New Roman"/>
                <a:cs typeface="Times New Roman"/>
              </a:rPr>
              <a:t>medicatio</a:t>
            </a:r>
            <a:r>
              <a:rPr sz="1500" spc="11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ns.</a:t>
            </a:r>
            <a:endParaRPr sz="1500">
              <a:latin typeface="Times New Roman"/>
              <a:cs typeface="Times New Roman"/>
            </a:endParaRPr>
          </a:p>
          <a:p>
            <a:pPr marL="469900" marR="26670" indent="-229235" algn="just">
              <a:lnSpc>
                <a:spcPts val="1430"/>
              </a:lnSpc>
              <a:spcBef>
                <a:spcPts val="270"/>
              </a:spcBef>
              <a:buFont typeface="Symbol"/>
              <a:buChar char=""/>
              <a:tabLst>
                <a:tab pos="470534" algn="l"/>
              </a:tabLst>
            </a:pPr>
            <a:r>
              <a:rPr sz="1500" spc="-20" dirty="0">
                <a:latin typeface="Times New Roman"/>
                <a:cs typeface="Times New Roman"/>
              </a:rPr>
              <a:t>STD/PCO </a:t>
            </a:r>
            <a:r>
              <a:rPr sz="1500" spc="-30" dirty="0">
                <a:latin typeface="Times New Roman"/>
                <a:cs typeface="Times New Roman"/>
              </a:rPr>
              <a:t>phone </a:t>
            </a:r>
            <a:r>
              <a:rPr sz="1500" dirty="0">
                <a:latin typeface="Times New Roman"/>
                <a:cs typeface="Times New Roman"/>
              </a:rPr>
              <a:t>, </a:t>
            </a:r>
            <a:r>
              <a:rPr sz="1500" spc="-35" dirty="0">
                <a:latin typeface="Times New Roman"/>
                <a:cs typeface="Times New Roman"/>
              </a:rPr>
              <a:t>where </a:t>
            </a:r>
            <a:r>
              <a:rPr sz="1500" spc="-30" dirty="0">
                <a:latin typeface="Times New Roman"/>
                <a:cs typeface="Times New Roman"/>
              </a:rPr>
              <a:t>one communicate </a:t>
            </a:r>
            <a:r>
              <a:rPr sz="1500" spc="-50" dirty="0">
                <a:latin typeface="Times New Roman"/>
                <a:cs typeface="Times New Roman"/>
              </a:rPr>
              <a:t>with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10" dirty="0">
                <a:latin typeface="Times New Roman"/>
                <a:cs typeface="Times New Roman"/>
              </a:rPr>
              <a:t>person </a:t>
            </a:r>
            <a:r>
              <a:rPr sz="1500" spc="-60" dirty="0">
                <a:latin typeface="Times New Roman"/>
                <a:cs typeface="Times New Roman"/>
              </a:rPr>
              <a:t>using </a:t>
            </a:r>
            <a:r>
              <a:rPr sz="1500" spc="-50" dirty="0">
                <a:latin typeface="Times New Roman"/>
                <a:cs typeface="Times New Roman"/>
              </a:rPr>
              <a:t>analogue </a:t>
            </a:r>
            <a:r>
              <a:rPr sz="1500" spc="-35" dirty="0">
                <a:latin typeface="Times New Roman"/>
                <a:cs typeface="Times New Roman"/>
              </a:rPr>
              <a:t>computer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40" dirty="0">
                <a:latin typeface="Times New Roman"/>
                <a:cs typeface="Times New Roman"/>
              </a:rPr>
              <a:t>the  </a:t>
            </a:r>
            <a:r>
              <a:rPr sz="1500" spc="-20" dirty="0">
                <a:latin typeface="Times New Roman"/>
                <a:cs typeface="Times New Roman"/>
              </a:rPr>
              <a:t>rate </a:t>
            </a:r>
            <a:r>
              <a:rPr sz="1500" spc="-10" dirty="0">
                <a:latin typeface="Times New Roman"/>
                <a:cs typeface="Times New Roman"/>
              </a:rPr>
              <a:t>as </a:t>
            </a:r>
            <a:r>
              <a:rPr sz="1500" spc="-35" dirty="0">
                <a:latin typeface="Times New Roman"/>
                <a:cs typeface="Times New Roman"/>
              </a:rPr>
              <a:t>charges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45" dirty="0">
                <a:latin typeface="Times New Roman"/>
                <a:cs typeface="Times New Roman"/>
              </a:rPr>
              <a:t>pulse </a:t>
            </a:r>
            <a:r>
              <a:rPr sz="1500" spc="-20" dirty="0">
                <a:latin typeface="Times New Roman"/>
                <a:cs typeface="Times New Roman"/>
              </a:rPr>
              <a:t>rate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spc="-35" dirty="0">
                <a:latin typeface="Times New Roman"/>
                <a:cs typeface="Times New Roman"/>
              </a:rPr>
              <a:t>measured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spc="-50" dirty="0">
                <a:latin typeface="Times New Roman"/>
                <a:cs typeface="Times New Roman"/>
              </a:rPr>
              <a:t>forms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160" dirty="0">
                <a:latin typeface="Times New Roman"/>
                <a:cs typeface="Times New Roman"/>
              </a:rPr>
              <a:t> </a:t>
            </a:r>
            <a:r>
              <a:rPr sz="1500" spc="-55" dirty="0">
                <a:latin typeface="Times New Roman"/>
                <a:cs typeface="Times New Roman"/>
              </a:rPr>
              <a:t>digits.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500" b="1" spc="-5" dirty="0">
                <a:latin typeface="Times New Roman"/>
                <a:cs typeface="Times New Roman"/>
              </a:rPr>
              <a:t>Classification </a:t>
            </a:r>
            <a:r>
              <a:rPr sz="1500" b="1" spc="25" dirty="0">
                <a:latin typeface="Times New Roman"/>
                <a:cs typeface="Times New Roman"/>
              </a:rPr>
              <a:t>on </a:t>
            </a:r>
            <a:r>
              <a:rPr sz="1500" b="1" spc="-10" dirty="0">
                <a:latin typeface="Times New Roman"/>
                <a:cs typeface="Times New Roman"/>
              </a:rPr>
              <a:t>the basis </a:t>
            </a:r>
            <a:r>
              <a:rPr sz="1500" b="1" spc="25" dirty="0">
                <a:latin typeface="Times New Roman"/>
                <a:cs typeface="Times New Roman"/>
              </a:rPr>
              <a:t>of</a:t>
            </a:r>
            <a:r>
              <a:rPr sz="1500" b="1" spc="-235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Application</a:t>
            </a:r>
            <a:endParaRPr sz="15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890"/>
              </a:spcBef>
            </a:pPr>
            <a:r>
              <a:rPr sz="1500" spc="10" dirty="0">
                <a:latin typeface="Times New Roman"/>
                <a:cs typeface="Times New Roman"/>
              </a:rPr>
              <a:t>On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30" dirty="0">
                <a:latin typeface="Times New Roman"/>
                <a:cs typeface="Times New Roman"/>
              </a:rPr>
              <a:t>basis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30" dirty="0">
                <a:latin typeface="Times New Roman"/>
                <a:cs typeface="Times New Roman"/>
              </a:rPr>
              <a:t>applications </a:t>
            </a:r>
            <a:r>
              <a:rPr sz="1500" spc="-35" dirty="0">
                <a:latin typeface="Times New Roman"/>
                <a:cs typeface="Times New Roman"/>
              </a:rPr>
              <a:t>there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30" dirty="0">
                <a:latin typeface="Times New Roman"/>
                <a:cs typeface="Times New Roman"/>
              </a:rPr>
              <a:t>two </a:t>
            </a:r>
            <a:r>
              <a:rPr sz="1500" spc="-25" dirty="0">
                <a:latin typeface="Times New Roman"/>
                <a:cs typeface="Times New Roman"/>
              </a:rPr>
              <a:t>types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35" dirty="0">
                <a:latin typeface="Times New Roman"/>
                <a:cs typeface="Times New Roman"/>
              </a:rPr>
              <a:t>computers</a:t>
            </a:r>
            <a:endParaRPr sz="15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765"/>
              </a:spcBef>
            </a:pPr>
            <a:r>
              <a:rPr sz="1500" dirty="0">
                <a:latin typeface="Times New Roman"/>
                <a:cs typeface="Times New Roman"/>
              </a:rPr>
              <a:t>1. </a:t>
            </a:r>
            <a:r>
              <a:rPr sz="1500" b="1" spc="15" dirty="0">
                <a:latin typeface="Times New Roman"/>
                <a:cs typeface="Times New Roman"/>
              </a:rPr>
              <a:t>General </a:t>
            </a:r>
            <a:r>
              <a:rPr sz="1500" b="1" spc="5" dirty="0">
                <a:latin typeface="Times New Roman"/>
                <a:cs typeface="Times New Roman"/>
              </a:rPr>
              <a:t>Purpose</a:t>
            </a:r>
            <a:r>
              <a:rPr sz="1500" b="1" spc="-24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Computers</a:t>
            </a:r>
            <a:endParaRPr sz="1500">
              <a:latin typeface="Times New Roman"/>
              <a:cs typeface="Times New Roman"/>
            </a:endParaRPr>
          </a:p>
          <a:p>
            <a:pPr marL="12700" marR="12065" algn="just">
              <a:lnSpc>
                <a:spcPct val="101600"/>
              </a:lnSpc>
              <a:spcBef>
                <a:spcPts val="975"/>
              </a:spcBef>
            </a:pPr>
            <a:r>
              <a:rPr sz="1500" spc="-10" dirty="0">
                <a:latin typeface="Times New Roman"/>
                <a:cs typeface="Times New Roman"/>
              </a:rPr>
              <a:t>Most </a:t>
            </a:r>
            <a:r>
              <a:rPr sz="1500" spc="-35" dirty="0">
                <a:latin typeface="Times New Roman"/>
                <a:cs typeface="Times New Roman"/>
              </a:rPr>
              <a:t>computers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spc="-35" dirty="0">
                <a:latin typeface="Times New Roman"/>
                <a:cs typeface="Times New Roman"/>
              </a:rPr>
              <a:t>use </a:t>
            </a:r>
            <a:r>
              <a:rPr sz="1500" spc="-10" dirty="0">
                <a:latin typeface="Times New Roman"/>
                <a:cs typeface="Times New Roman"/>
              </a:rPr>
              <a:t>today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b="1" spc="-25" dirty="0">
                <a:latin typeface="Times New Roman"/>
                <a:cs typeface="Times New Roman"/>
              </a:rPr>
              <a:t>General-Purpose </a:t>
            </a:r>
            <a:r>
              <a:rPr sz="1500" b="1" spc="-35" dirty="0">
                <a:latin typeface="Times New Roman"/>
                <a:cs typeface="Times New Roman"/>
              </a:rPr>
              <a:t>computers </a:t>
            </a:r>
            <a:r>
              <a:rPr sz="1500" dirty="0">
                <a:latin typeface="Times New Roman"/>
                <a:cs typeface="Times New Roman"/>
              </a:rPr>
              <a:t>— </a:t>
            </a:r>
            <a:r>
              <a:rPr sz="1500" spc="-30" dirty="0">
                <a:latin typeface="Times New Roman"/>
                <a:cs typeface="Times New Roman"/>
              </a:rPr>
              <a:t>those </a:t>
            </a:r>
            <a:r>
              <a:rPr sz="1500" spc="-60" dirty="0">
                <a:latin typeface="Times New Roman"/>
                <a:cs typeface="Times New Roman"/>
              </a:rPr>
              <a:t>built </a:t>
            </a:r>
            <a:r>
              <a:rPr sz="1500" spc="-35" dirty="0">
                <a:latin typeface="Times New Roman"/>
                <a:cs typeface="Times New Roman"/>
              </a:rPr>
              <a:t>for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30" dirty="0">
                <a:latin typeface="Times New Roman"/>
                <a:cs typeface="Times New Roman"/>
              </a:rPr>
              <a:t>great </a:t>
            </a:r>
            <a:r>
              <a:rPr sz="1500" spc="-10" dirty="0">
                <a:latin typeface="Times New Roman"/>
                <a:cs typeface="Times New Roman"/>
              </a:rPr>
              <a:t>variety 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30" dirty="0">
                <a:latin typeface="Times New Roman"/>
                <a:cs typeface="Times New Roman"/>
              </a:rPr>
              <a:t>processing </a:t>
            </a:r>
            <a:r>
              <a:rPr sz="1500" spc="-15" dirty="0">
                <a:latin typeface="Times New Roman"/>
                <a:cs typeface="Times New Roman"/>
              </a:rPr>
              <a:t>jobs. </a:t>
            </a:r>
            <a:r>
              <a:rPr sz="1500" spc="-55" dirty="0">
                <a:latin typeface="Times New Roman"/>
                <a:cs typeface="Times New Roman"/>
              </a:rPr>
              <a:t>Simply </a:t>
            </a:r>
            <a:r>
              <a:rPr sz="1500" dirty="0">
                <a:latin typeface="Times New Roman"/>
                <a:cs typeface="Times New Roman"/>
              </a:rPr>
              <a:t>by </a:t>
            </a:r>
            <a:r>
              <a:rPr sz="1500" spc="-60" dirty="0">
                <a:latin typeface="Times New Roman"/>
                <a:cs typeface="Times New Roman"/>
              </a:rPr>
              <a:t>using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35" dirty="0">
                <a:latin typeface="Times New Roman"/>
                <a:cs typeface="Times New Roman"/>
              </a:rPr>
              <a:t>general </a:t>
            </a:r>
            <a:r>
              <a:rPr sz="1500" spc="-20" dirty="0">
                <a:latin typeface="Times New Roman"/>
                <a:cs typeface="Times New Roman"/>
              </a:rPr>
              <a:t>purpose </a:t>
            </a:r>
            <a:r>
              <a:rPr sz="1500" spc="-35" dirty="0">
                <a:latin typeface="Times New Roman"/>
                <a:cs typeface="Times New Roman"/>
              </a:rPr>
              <a:t>computer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45" dirty="0">
                <a:latin typeface="Times New Roman"/>
                <a:cs typeface="Times New Roman"/>
              </a:rPr>
              <a:t>different </a:t>
            </a:r>
            <a:r>
              <a:rPr sz="1500" spc="-30" dirty="0">
                <a:latin typeface="Times New Roman"/>
                <a:cs typeface="Times New Roman"/>
              </a:rPr>
              <a:t>software, </a:t>
            </a:r>
            <a:r>
              <a:rPr sz="1500" spc="-15" dirty="0">
                <a:latin typeface="Times New Roman"/>
                <a:cs typeface="Times New Roman"/>
              </a:rPr>
              <a:t>various  tasks </a:t>
            </a:r>
            <a:r>
              <a:rPr sz="1500" spc="-10" dirty="0">
                <a:latin typeface="Times New Roman"/>
                <a:cs typeface="Times New Roman"/>
              </a:rPr>
              <a:t>can </a:t>
            </a:r>
            <a:r>
              <a:rPr sz="1500" dirty="0">
                <a:latin typeface="Times New Roman"/>
                <a:cs typeface="Times New Roman"/>
              </a:rPr>
              <a:t>be </a:t>
            </a:r>
            <a:r>
              <a:rPr sz="1500" spc="-35" dirty="0">
                <a:latin typeface="Times New Roman"/>
                <a:cs typeface="Times New Roman"/>
              </a:rPr>
              <a:t>accomplished</a:t>
            </a:r>
            <a:r>
              <a:rPr sz="1500" spc="165" dirty="0">
                <a:latin typeface="Times New Roman"/>
                <a:cs typeface="Times New Roman"/>
              </a:rPr>
              <a:t> </a:t>
            </a:r>
            <a:r>
              <a:rPr sz="1500" spc="-55" dirty="0">
                <a:latin typeface="Times New Roman"/>
                <a:cs typeface="Times New Roman"/>
              </a:rPr>
              <a:t>like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0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45" dirty="0">
                <a:latin typeface="Times New Roman"/>
                <a:cs typeface="Times New Roman"/>
              </a:rPr>
              <a:t>Writing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50" dirty="0">
                <a:latin typeface="Times New Roman"/>
                <a:cs typeface="Times New Roman"/>
              </a:rPr>
              <a:t>editing </a:t>
            </a:r>
            <a:r>
              <a:rPr sz="1500" spc="-25" dirty="0">
                <a:latin typeface="Times New Roman"/>
                <a:cs typeface="Times New Roman"/>
              </a:rPr>
              <a:t>(word</a:t>
            </a:r>
            <a:r>
              <a:rPr sz="1500" spc="-80" dirty="0">
                <a:latin typeface="Times New Roman"/>
                <a:cs typeface="Times New Roman"/>
              </a:rPr>
              <a:t> </a:t>
            </a:r>
            <a:r>
              <a:rPr sz="1500" spc="-35" dirty="0">
                <a:latin typeface="Times New Roman"/>
                <a:cs typeface="Times New Roman"/>
              </a:rPr>
              <a:t>processing)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30" dirty="0">
                <a:latin typeface="Times New Roman"/>
                <a:cs typeface="Times New Roman"/>
              </a:rPr>
              <a:t>Manipulating </a:t>
            </a:r>
            <a:r>
              <a:rPr sz="1500" spc="-35" dirty="0">
                <a:latin typeface="Times New Roman"/>
                <a:cs typeface="Times New Roman"/>
              </a:rPr>
              <a:t>facts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15" dirty="0">
                <a:latin typeface="Times New Roman"/>
                <a:cs typeface="Times New Roman"/>
              </a:rPr>
              <a:t>data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base,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40" dirty="0">
                <a:latin typeface="Times New Roman"/>
                <a:cs typeface="Times New Roman"/>
              </a:rPr>
              <a:t>Tracking </a:t>
            </a:r>
            <a:r>
              <a:rPr sz="1500" spc="-30" dirty="0">
                <a:latin typeface="Times New Roman"/>
                <a:cs typeface="Times New Roman"/>
              </a:rPr>
              <a:t>manufacturing</a:t>
            </a:r>
            <a:r>
              <a:rPr sz="1500" spc="95" dirty="0">
                <a:latin typeface="Times New Roman"/>
                <a:cs typeface="Times New Roman"/>
              </a:rPr>
              <a:t> </a:t>
            </a:r>
            <a:r>
              <a:rPr sz="1500" spc="-45" dirty="0">
                <a:latin typeface="Times New Roman"/>
                <a:cs typeface="Times New Roman"/>
              </a:rPr>
              <a:t>inventory,</a:t>
            </a:r>
            <a:endParaRPr sz="1500">
              <a:latin typeface="Times New Roman"/>
              <a:cs typeface="Times New Roman"/>
            </a:endParaRPr>
          </a:p>
          <a:p>
            <a:pPr marL="508000" indent="-2673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508000" algn="l"/>
                <a:tab pos="508634" algn="l"/>
              </a:tabLst>
            </a:pPr>
            <a:r>
              <a:rPr sz="1500" spc="-40" dirty="0">
                <a:latin typeface="Times New Roman"/>
                <a:cs typeface="Times New Roman"/>
              </a:rPr>
              <a:t>Making </a:t>
            </a:r>
            <a:r>
              <a:rPr sz="1500" spc="-45" dirty="0">
                <a:latin typeface="Times New Roman"/>
                <a:cs typeface="Times New Roman"/>
              </a:rPr>
              <a:t>scientific</a:t>
            </a:r>
            <a:r>
              <a:rPr sz="1500" spc="105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calculations,</a:t>
            </a:r>
            <a:endParaRPr sz="1500">
              <a:latin typeface="Times New Roman"/>
              <a:cs typeface="Times New Roman"/>
            </a:endParaRPr>
          </a:p>
          <a:p>
            <a:pPr marL="508000" indent="-2673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508000" algn="l"/>
                <a:tab pos="508634" algn="l"/>
              </a:tabLst>
            </a:pPr>
            <a:r>
              <a:rPr sz="1500" spc="-40" dirty="0">
                <a:latin typeface="Times New Roman"/>
                <a:cs typeface="Times New Roman"/>
              </a:rPr>
              <a:t>Even </a:t>
            </a:r>
            <a:r>
              <a:rPr sz="1500" spc="-35" dirty="0">
                <a:latin typeface="Times New Roman"/>
                <a:cs typeface="Times New Roman"/>
              </a:rPr>
              <a:t>controlling </a:t>
            </a:r>
            <a:r>
              <a:rPr sz="1500" spc="-30" dirty="0">
                <a:latin typeface="Times New Roman"/>
                <a:cs typeface="Times New Roman"/>
              </a:rPr>
              <a:t>organization’s </a:t>
            </a:r>
            <a:r>
              <a:rPr sz="1500" spc="-40" dirty="0">
                <a:latin typeface="Times New Roman"/>
                <a:cs typeface="Times New Roman"/>
              </a:rPr>
              <a:t>security</a:t>
            </a:r>
            <a:r>
              <a:rPr sz="1500" spc="55" dirty="0">
                <a:latin typeface="Times New Roman"/>
                <a:cs typeface="Times New Roman"/>
              </a:rPr>
              <a:t> </a:t>
            </a:r>
            <a:r>
              <a:rPr sz="1500" spc="-40" dirty="0">
                <a:latin typeface="Times New Roman"/>
                <a:cs typeface="Times New Roman"/>
              </a:rPr>
              <a:t>system,</a:t>
            </a:r>
            <a:endParaRPr sz="1500">
              <a:latin typeface="Times New Roman"/>
              <a:cs typeface="Times New Roman"/>
            </a:endParaRPr>
          </a:p>
          <a:p>
            <a:pPr marL="508000" indent="-267335">
              <a:lnSpc>
                <a:spcPct val="100000"/>
              </a:lnSpc>
              <a:spcBef>
                <a:spcPts val="65"/>
              </a:spcBef>
              <a:buFont typeface="Symbol"/>
              <a:buChar char=""/>
              <a:tabLst>
                <a:tab pos="508000" algn="l"/>
                <a:tab pos="508634" algn="l"/>
              </a:tabLst>
            </a:pPr>
            <a:r>
              <a:rPr sz="1500" spc="-35" dirty="0">
                <a:latin typeface="Times New Roman"/>
                <a:cs typeface="Times New Roman"/>
              </a:rPr>
              <a:t>Noting </a:t>
            </a:r>
            <a:r>
              <a:rPr sz="1500" spc="-30" dirty="0">
                <a:latin typeface="Times New Roman"/>
                <a:cs typeface="Times New Roman"/>
              </a:rPr>
              <a:t>electricity </a:t>
            </a:r>
            <a:r>
              <a:rPr sz="1500" spc="-35" dirty="0">
                <a:latin typeface="Times New Roman"/>
                <a:cs typeface="Times New Roman"/>
              </a:rPr>
              <a:t>consumption,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35" dirty="0">
                <a:latin typeface="Times New Roman"/>
                <a:cs typeface="Times New Roman"/>
              </a:rPr>
              <a:t>building </a:t>
            </a:r>
            <a:r>
              <a:rPr sz="1500" spc="-30" dirty="0">
                <a:latin typeface="Times New Roman"/>
                <a:cs typeface="Times New Roman"/>
              </a:rPr>
              <a:t>temperature.</a:t>
            </a:r>
            <a:endParaRPr sz="1500">
              <a:latin typeface="Times New Roman"/>
              <a:cs typeface="Times New Roman"/>
            </a:endParaRPr>
          </a:p>
          <a:p>
            <a:pPr marL="12700" marR="12065" algn="just">
              <a:lnSpc>
                <a:spcPct val="103000"/>
              </a:lnSpc>
              <a:spcBef>
                <a:spcPts val="840"/>
              </a:spcBef>
            </a:pPr>
            <a:r>
              <a:rPr sz="1500" spc="-30" dirty="0">
                <a:latin typeface="Times New Roman"/>
                <a:cs typeface="Times New Roman"/>
              </a:rPr>
              <a:t>General </a:t>
            </a:r>
            <a:r>
              <a:rPr sz="1500" spc="-20" dirty="0">
                <a:latin typeface="Times New Roman"/>
                <a:cs typeface="Times New Roman"/>
              </a:rPr>
              <a:t>purpose </a:t>
            </a:r>
            <a:r>
              <a:rPr sz="1500" spc="-35" dirty="0">
                <a:latin typeface="Times New Roman"/>
                <a:cs typeface="Times New Roman"/>
              </a:rPr>
              <a:t>computers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40" dirty="0">
                <a:latin typeface="Times New Roman"/>
                <a:cs typeface="Times New Roman"/>
              </a:rPr>
              <a:t>designed </a:t>
            </a:r>
            <a:r>
              <a:rPr sz="1500" spc="-20" dirty="0">
                <a:latin typeface="Times New Roman"/>
                <a:cs typeface="Times New Roman"/>
              </a:rPr>
              <a:t>to </a:t>
            </a:r>
            <a:r>
              <a:rPr sz="1500" spc="-25" dirty="0">
                <a:latin typeface="Times New Roman"/>
                <a:cs typeface="Times New Roman"/>
              </a:rPr>
              <a:t>perform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wide variety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50" dirty="0">
                <a:latin typeface="Times New Roman"/>
                <a:cs typeface="Times New Roman"/>
              </a:rPr>
              <a:t>functions </a:t>
            </a:r>
            <a:r>
              <a:rPr sz="1500" spc="-30" dirty="0">
                <a:latin typeface="Times New Roman"/>
                <a:cs typeface="Times New Roman"/>
              </a:rPr>
              <a:t>and operations. </a:t>
            </a:r>
            <a:r>
              <a:rPr sz="1500" spc="-5" dirty="0">
                <a:latin typeface="Times New Roman"/>
                <a:cs typeface="Times New Roman"/>
              </a:rPr>
              <a:t>A  </a:t>
            </a:r>
            <a:r>
              <a:rPr sz="1500" spc="-35" dirty="0">
                <a:latin typeface="Times New Roman"/>
                <a:cs typeface="Times New Roman"/>
              </a:rPr>
              <a:t>general </a:t>
            </a:r>
            <a:r>
              <a:rPr sz="1500" spc="-20" dirty="0">
                <a:latin typeface="Times New Roman"/>
                <a:cs typeface="Times New Roman"/>
              </a:rPr>
              <a:t>purpose </a:t>
            </a:r>
            <a:r>
              <a:rPr sz="1500" spc="-35" dirty="0">
                <a:latin typeface="Times New Roman"/>
                <a:cs typeface="Times New Roman"/>
              </a:rPr>
              <a:t>computer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spc="-30" dirty="0">
                <a:latin typeface="Times New Roman"/>
                <a:cs typeface="Times New Roman"/>
              </a:rPr>
              <a:t>able </a:t>
            </a:r>
            <a:r>
              <a:rPr sz="1500" spc="-20" dirty="0">
                <a:latin typeface="Times New Roman"/>
                <a:cs typeface="Times New Roman"/>
              </a:rPr>
              <a:t>to </a:t>
            </a:r>
            <a:r>
              <a:rPr sz="1500" spc="-25" dirty="0">
                <a:latin typeface="Times New Roman"/>
                <a:cs typeface="Times New Roman"/>
              </a:rPr>
              <a:t>perform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wide variety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30" dirty="0">
                <a:latin typeface="Times New Roman"/>
                <a:cs typeface="Times New Roman"/>
              </a:rPr>
              <a:t>operations </a:t>
            </a:r>
            <a:r>
              <a:rPr sz="1500" spc="-20" dirty="0">
                <a:latin typeface="Times New Roman"/>
                <a:cs typeface="Times New Roman"/>
              </a:rPr>
              <a:t>because </a:t>
            </a:r>
            <a:r>
              <a:rPr sz="1500" spc="-55" dirty="0">
                <a:latin typeface="Times New Roman"/>
                <a:cs typeface="Times New Roman"/>
              </a:rPr>
              <a:t>it </a:t>
            </a:r>
            <a:r>
              <a:rPr sz="1500" spc="-10" dirty="0">
                <a:latin typeface="Times New Roman"/>
                <a:cs typeface="Times New Roman"/>
              </a:rPr>
              <a:t>can </a:t>
            </a:r>
            <a:r>
              <a:rPr sz="1500" spc="-20" dirty="0">
                <a:latin typeface="Times New Roman"/>
                <a:cs typeface="Times New Roman"/>
              </a:rPr>
              <a:t>store </a:t>
            </a:r>
            <a:r>
              <a:rPr sz="1500" spc="-30" dirty="0">
                <a:latin typeface="Times New Roman"/>
                <a:cs typeface="Times New Roman"/>
              </a:rPr>
              <a:t>and  </a:t>
            </a:r>
            <a:r>
              <a:rPr sz="1500" spc="-35" dirty="0">
                <a:latin typeface="Times New Roman"/>
                <a:cs typeface="Times New Roman"/>
              </a:rPr>
              <a:t>execute </a:t>
            </a:r>
            <a:r>
              <a:rPr sz="1500" spc="-45" dirty="0">
                <a:latin typeface="Times New Roman"/>
                <a:cs typeface="Times New Roman"/>
              </a:rPr>
              <a:t>different </a:t>
            </a:r>
            <a:r>
              <a:rPr sz="1500" spc="-35" dirty="0">
                <a:latin typeface="Times New Roman"/>
                <a:cs typeface="Times New Roman"/>
              </a:rPr>
              <a:t>programs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spc="-50" dirty="0">
                <a:latin typeface="Times New Roman"/>
                <a:cs typeface="Times New Roman"/>
              </a:rPr>
              <a:t>its </a:t>
            </a:r>
            <a:r>
              <a:rPr sz="1500" spc="-35" dirty="0">
                <a:latin typeface="Times New Roman"/>
                <a:cs typeface="Times New Roman"/>
              </a:rPr>
              <a:t>internal </a:t>
            </a:r>
            <a:r>
              <a:rPr sz="1500" spc="-25" dirty="0">
                <a:latin typeface="Times New Roman"/>
                <a:cs typeface="Times New Roman"/>
              </a:rPr>
              <a:t>storage. </a:t>
            </a:r>
            <a:r>
              <a:rPr sz="1500" spc="-30" dirty="0">
                <a:latin typeface="Times New Roman"/>
                <a:cs typeface="Times New Roman"/>
              </a:rPr>
              <a:t>Unfortunately, </a:t>
            </a:r>
            <a:r>
              <a:rPr sz="1500" spc="-60" dirty="0">
                <a:latin typeface="Times New Roman"/>
                <a:cs typeface="Times New Roman"/>
              </a:rPr>
              <a:t>having this </a:t>
            </a:r>
            <a:r>
              <a:rPr sz="1500" spc="-45" dirty="0">
                <a:latin typeface="Times New Roman"/>
                <a:cs typeface="Times New Roman"/>
              </a:rPr>
              <a:t>ability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dirty="0">
                <a:latin typeface="Times New Roman"/>
                <a:cs typeface="Times New Roman"/>
              </a:rPr>
              <a:t>often  </a:t>
            </a:r>
            <a:r>
              <a:rPr sz="1500" spc="-40" dirty="0">
                <a:latin typeface="Times New Roman"/>
                <a:cs typeface="Times New Roman"/>
              </a:rPr>
              <a:t>achieved </a:t>
            </a:r>
            <a:r>
              <a:rPr sz="1500" spc="-5" dirty="0">
                <a:latin typeface="Times New Roman"/>
                <a:cs typeface="Times New Roman"/>
              </a:rPr>
              <a:t>at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30" dirty="0">
                <a:latin typeface="Times New Roman"/>
                <a:cs typeface="Times New Roman"/>
              </a:rPr>
              <a:t>expense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10" dirty="0">
                <a:latin typeface="Times New Roman"/>
                <a:cs typeface="Times New Roman"/>
              </a:rPr>
              <a:t>speed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40" dirty="0">
                <a:latin typeface="Times New Roman"/>
                <a:cs typeface="Times New Roman"/>
              </a:rPr>
              <a:t>efficiency. </a:t>
            </a:r>
            <a:r>
              <a:rPr sz="1500" spc="-15" dirty="0">
                <a:latin typeface="Times New Roman"/>
                <a:cs typeface="Times New Roman"/>
              </a:rPr>
              <a:t>In </a:t>
            </a:r>
            <a:r>
              <a:rPr sz="1500" spc="-35" dirty="0">
                <a:latin typeface="Times New Roman"/>
                <a:cs typeface="Times New Roman"/>
              </a:rPr>
              <a:t>most </a:t>
            </a:r>
            <a:r>
              <a:rPr sz="1500" spc="-40" dirty="0">
                <a:latin typeface="Times New Roman"/>
                <a:cs typeface="Times New Roman"/>
              </a:rPr>
              <a:t>situations, </a:t>
            </a:r>
            <a:r>
              <a:rPr sz="1500" spc="-35" dirty="0">
                <a:latin typeface="Times New Roman"/>
                <a:cs typeface="Times New Roman"/>
              </a:rPr>
              <a:t>however, </a:t>
            </a:r>
            <a:r>
              <a:rPr sz="1500" spc="-30" dirty="0">
                <a:latin typeface="Times New Roman"/>
                <a:cs typeface="Times New Roman"/>
              </a:rPr>
              <a:t>you </a:t>
            </a:r>
            <a:r>
              <a:rPr sz="1500" spc="-70" dirty="0">
                <a:latin typeface="Times New Roman"/>
                <a:cs typeface="Times New Roman"/>
              </a:rPr>
              <a:t>will </a:t>
            </a:r>
            <a:r>
              <a:rPr sz="1500" spc="-75" dirty="0">
                <a:latin typeface="Times New Roman"/>
                <a:cs typeface="Times New Roman"/>
              </a:rPr>
              <a:t>find </a:t>
            </a:r>
            <a:r>
              <a:rPr sz="1500" spc="-15" dirty="0">
                <a:latin typeface="Times New Roman"/>
                <a:cs typeface="Times New Roman"/>
              </a:rPr>
              <a:t>that  </a:t>
            </a:r>
            <a:r>
              <a:rPr sz="1500" spc="-50" dirty="0">
                <a:latin typeface="Times New Roman"/>
                <a:cs typeface="Times New Roman"/>
              </a:rPr>
              <a:t>having </a:t>
            </a:r>
            <a:r>
              <a:rPr sz="1500" spc="-60" dirty="0">
                <a:latin typeface="Times New Roman"/>
                <a:cs typeface="Times New Roman"/>
              </a:rPr>
              <a:t>this </a:t>
            </a:r>
            <a:r>
              <a:rPr sz="1500" spc="-30" dirty="0">
                <a:latin typeface="Times New Roman"/>
                <a:cs typeface="Times New Roman"/>
              </a:rPr>
              <a:t>flexibility makes </a:t>
            </a:r>
            <a:r>
              <a:rPr sz="1500" spc="-60" dirty="0">
                <a:latin typeface="Times New Roman"/>
                <a:cs typeface="Times New Roman"/>
              </a:rPr>
              <a:t>this </a:t>
            </a:r>
            <a:r>
              <a:rPr sz="1500" spc="-40" dirty="0">
                <a:latin typeface="Times New Roman"/>
                <a:cs typeface="Times New Roman"/>
              </a:rPr>
              <a:t>compromise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35" dirty="0">
                <a:latin typeface="Times New Roman"/>
                <a:cs typeface="Times New Roman"/>
              </a:rPr>
              <a:t>most </a:t>
            </a:r>
            <a:r>
              <a:rPr sz="1500" spc="-20" dirty="0">
                <a:latin typeface="Times New Roman"/>
                <a:cs typeface="Times New Roman"/>
              </a:rPr>
              <a:t>acceptable</a:t>
            </a:r>
            <a:r>
              <a:rPr sz="1500" spc="6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one.</a:t>
            </a:r>
            <a:endParaRPr sz="1500">
              <a:latin typeface="Times New Roman"/>
              <a:cs typeface="Times New Roman"/>
            </a:endParaRPr>
          </a:p>
          <a:p>
            <a:pPr marL="279400" algn="just">
              <a:lnSpc>
                <a:spcPct val="100000"/>
              </a:lnSpc>
              <a:spcBef>
                <a:spcPts val="765"/>
              </a:spcBef>
            </a:pPr>
            <a:r>
              <a:rPr sz="1500" dirty="0">
                <a:latin typeface="Times New Roman"/>
                <a:cs typeface="Times New Roman"/>
              </a:rPr>
              <a:t>2. </a:t>
            </a:r>
            <a:r>
              <a:rPr sz="1500" b="1" spc="20" dirty="0">
                <a:latin typeface="Times New Roman"/>
                <a:cs typeface="Times New Roman"/>
              </a:rPr>
              <a:t>Special </a:t>
            </a:r>
            <a:r>
              <a:rPr sz="1500" b="1" spc="5" dirty="0">
                <a:latin typeface="Times New Roman"/>
                <a:cs typeface="Times New Roman"/>
              </a:rPr>
              <a:t>Purpose</a:t>
            </a:r>
            <a:r>
              <a:rPr sz="1500" b="1" spc="3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Computers</a:t>
            </a:r>
            <a:endParaRPr sz="1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4299"/>
              </a:lnSpc>
              <a:spcBef>
                <a:spcPts val="860"/>
              </a:spcBef>
            </a:pPr>
            <a:r>
              <a:rPr sz="1500" spc="-25" dirty="0">
                <a:latin typeface="Times New Roman"/>
                <a:cs typeface="Times New Roman"/>
              </a:rPr>
              <a:t>As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50" dirty="0">
                <a:latin typeface="Times New Roman"/>
                <a:cs typeface="Times New Roman"/>
              </a:rPr>
              <a:t>name </a:t>
            </a:r>
            <a:r>
              <a:rPr sz="1500" spc="-20" dirty="0">
                <a:latin typeface="Times New Roman"/>
                <a:cs typeface="Times New Roman"/>
              </a:rPr>
              <a:t>states,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25" dirty="0">
                <a:latin typeface="Times New Roman"/>
                <a:cs typeface="Times New Roman"/>
              </a:rPr>
              <a:t>Special-Purpose </a:t>
            </a:r>
            <a:r>
              <a:rPr sz="1500" spc="-30" dirty="0">
                <a:latin typeface="Times New Roman"/>
                <a:cs typeface="Times New Roman"/>
              </a:rPr>
              <a:t>Computer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40" dirty="0">
                <a:latin typeface="Times New Roman"/>
                <a:cs typeface="Times New Roman"/>
              </a:rPr>
              <a:t>designed </a:t>
            </a:r>
            <a:r>
              <a:rPr sz="1500" spc="-20" dirty="0">
                <a:latin typeface="Times New Roman"/>
                <a:cs typeface="Times New Roman"/>
              </a:rPr>
              <a:t>to </a:t>
            </a:r>
            <a:r>
              <a:rPr sz="1500" dirty="0">
                <a:latin typeface="Times New Roman"/>
                <a:cs typeface="Times New Roman"/>
              </a:rPr>
              <a:t>be </a:t>
            </a:r>
            <a:r>
              <a:rPr sz="1500" spc="-20" dirty="0">
                <a:latin typeface="Times New Roman"/>
                <a:cs typeface="Times New Roman"/>
              </a:rPr>
              <a:t>task </a:t>
            </a:r>
            <a:r>
              <a:rPr sz="1500" spc="-45" dirty="0">
                <a:latin typeface="Times New Roman"/>
                <a:cs typeface="Times New Roman"/>
              </a:rPr>
              <a:t>specific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35" dirty="0">
                <a:latin typeface="Times New Roman"/>
                <a:cs typeface="Times New Roman"/>
              </a:rPr>
              <a:t>most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40" dirty="0">
                <a:latin typeface="Times New Roman"/>
                <a:cs typeface="Times New Roman"/>
              </a:rPr>
              <a:t>the  </a:t>
            </a:r>
            <a:r>
              <a:rPr sz="1500" spc="-55" dirty="0">
                <a:latin typeface="Times New Roman"/>
                <a:cs typeface="Times New Roman"/>
              </a:rPr>
              <a:t>times </a:t>
            </a:r>
            <a:r>
              <a:rPr sz="1500" spc="-50" dirty="0">
                <a:latin typeface="Times New Roman"/>
                <a:cs typeface="Times New Roman"/>
              </a:rPr>
              <a:t>their </a:t>
            </a:r>
            <a:r>
              <a:rPr sz="1500" spc="-15" dirty="0">
                <a:latin typeface="Times New Roman"/>
                <a:cs typeface="Times New Roman"/>
              </a:rPr>
              <a:t>job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spc="-20" dirty="0">
                <a:latin typeface="Times New Roman"/>
                <a:cs typeface="Times New Roman"/>
              </a:rPr>
              <a:t>to </a:t>
            </a:r>
            <a:r>
              <a:rPr sz="1500" spc="-45" dirty="0">
                <a:latin typeface="Times New Roman"/>
                <a:cs typeface="Times New Roman"/>
              </a:rPr>
              <a:t>solve </a:t>
            </a:r>
            <a:r>
              <a:rPr sz="1500" spc="-30" dirty="0">
                <a:latin typeface="Times New Roman"/>
                <a:cs typeface="Times New Roman"/>
              </a:rPr>
              <a:t>one </a:t>
            </a:r>
            <a:r>
              <a:rPr sz="1500" spc="-40" dirty="0">
                <a:latin typeface="Times New Roman"/>
                <a:cs typeface="Times New Roman"/>
              </a:rPr>
              <a:t>particular </a:t>
            </a:r>
            <a:r>
              <a:rPr sz="1500" spc="-35" dirty="0">
                <a:latin typeface="Times New Roman"/>
                <a:cs typeface="Times New Roman"/>
              </a:rPr>
              <a:t>problem. </a:t>
            </a:r>
            <a:r>
              <a:rPr sz="1500" spc="-40" dirty="0">
                <a:latin typeface="Times New Roman"/>
                <a:cs typeface="Times New Roman"/>
              </a:rPr>
              <a:t>They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35" dirty="0">
                <a:latin typeface="Times New Roman"/>
                <a:cs typeface="Times New Roman"/>
              </a:rPr>
              <a:t>also </a:t>
            </a:r>
            <a:r>
              <a:rPr sz="1500" spc="-25" dirty="0">
                <a:latin typeface="Times New Roman"/>
                <a:cs typeface="Times New Roman"/>
              </a:rPr>
              <a:t>known </a:t>
            </a:r>
            <a:r>
              <a:rPr sz="1500" spc="-10" dirty="0">
                <a:latin typeface="Times New Roman"/>
                <a:cs typeface="Times New Roman"/>
              </a:rPr>
              <a:t>as </a:t>
            </a:r>
            <a:r>
              <a:rPr sz="1500" spc="-25" dirty="0">
                <a:latin typeface="Times New Roman"/>
                <a:cs typeface="Times New Roman"/>
              </a:rPr>
              <a:t>dedicated </a:t>
            </a:r>
            <a:r>
              <a:rPr sz="1500" spc="-15" dirty="0">
                <a:latin typeface="Times New Roman"/>
                <a:cs typeface="Times New Roman"/>
              </a:rPr>
              <a:t>computers,  </a:t>
            </a:r>
            <a:r>
              <a:rPr sz="1500" spc="-20" dirty="0">
                <a:latin typeface="Times New Roman"/>
                <a:cs typeface="Times New Roman"/>
              </a:rPr>
              <a:t>because </a:t>
            </a:r>
            <a:r>
              <a:rPr sz="1500" spc="-35" dirty="0">
                <a:latin typeface="Times New Roman"/>
                <a:cs typeface="Times New Roman"/>
              </a:rPr>
              <a:t>they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25" dirty="0">
                <a:latin typeface="Times New Roman"/>
                <a:cs typeface="Times New Roman"/>
              </a:rPr>
              <a:t>dedicated </a:t>
            </a:r>
            <a:r>
              <a:rPr sz="1500" spc="-20" dirty="0">
                <a:latin typeface="Times New Roman"/>
                <a:cs typeface="Times New Roman"/>
              </a:rPr>
              <a:t>to </a:t>
            </a:r>
            <a:r>
              <a:rPr sz="1500" spc="-25" dirty="0">
                <a:latin typeface="Times New Roman"/>
                <a:cs typeface="Times New Roman"/>
              </a:rPr>
              <a:t>preform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70" dirty="0">
                <a:latin typeface="Times New Roman"/>
                <a:cs typeface="Times New Roman"/>
              </a:rPr>
              <a:t>single </a:t>
            </a:r>
            <a:r>
              <a:rPr sz="1500" spc="-20" dirty="0">
                <a:latin typeface="Times New Roman"/>
                <a:cs typeface="Times New Roman"/>
              </a:rPr>
              <a:t>task </a:t>
            </a:r>
            <a:r>
              <a:rPr sz="1500" spc="-25" dirty="0">
                <a:latin typeface="Times New Roman"/>
                <a:cs typeface="Times New Roman"/>
              </a:rPr>
              <a:t>over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25" dirty="0">
                <a:latin typeface="Times New Roman"/>
                <a:cs typeface="Times New Roman"/>
              </a:rPr>
              <a:t>over </a:t>
            </a:r>
            <a:r>
              <a:rPr sz="1500" spc="-50" dirty="0">
                <a:latin typeface="Times New Roman"/>
                <a:cs typeface="Times New Roman"/>
              </a:rPr>
              <a:t>again. </a:t>
            </a:r>
            <a:r>
              <a:rPr sz="1500" spc="-25" dirty="0">
                <a:latin typeface="Times New Roman"/>
                <a:cs typeface="Times New Roman"/>
              </a:rPr>
              <a:t>Such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20" dirty="0">
                <a:latin typeface="Times New Roman"/>
                <a:cs typeface="Times New Roman"/>
              </a:rPr>
              <a:t>computer </a:t>
            </a:r>
            <a:r>
              <a:rPr sz="1500" spc="-5" dirty="0">
                <a:latin typeface="Times New Roman"/>
                <a:cs typeface="Times New Roman"/>
              </a:rPr>
              <a:t>system  </a:t>
            </a:r>
            <a:r>
              <a:rPr sz="1500" spc="-50" dirty="0">
                <a:latin typeface="Times New Roman"/>
                <a:cs typeface="Times New Roman"/>
              </a:rPr>
              <a:t>would </a:t>
            </a:r>
            <a:r>
              <a:rPr sz="1500" dirty="0">
                <a:latin typeface="Times New Roman"/>
                <a:cs typeface="Times New Roman"/>
              </a:rPr>
              <a:t>be </a:t>
            </a:r>
            <a:r>
              <a:rPr sz="1500" spc="-50" dirty="0">
                <a:latin typeface="Times New Roman"/>
                <a:cs typeface="Times New Roman"/>
              </a:rPr>
              <a:t>useful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65" dirty="0">
                <a:latin typeface="Times New Roman"/>
                <a:cs typeface="Times New Roman"/>
              </a:rPr>
              <a:t>in: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0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45" dirty="0">
                <a:latin typeface="Times New Roman"/>
                <a:cs typeface="Times New Roman"/>
              </a:rPr>
              <a:t>Playing graphic intensive </a:t>
            </a:r>
            <a:r>
              <a:rPr sz="1500" spc="-35" dirty="0">
                <a:latin typeface="Times New Roman"/>
                <a:cs typeface="Times New Roman"/>
              </a:rPr>
              <a:t>Video</a:t>
            </a:r>
            <a:r>
              <a:rPr sz="1500" spc="204" dirty="0">
                <a:latin typeface="Times New Roman"/>
                <a:cs typeface="Times New Roman"/>
              </a:rPr>
              <a:t> </a:t>
            </a:r>
            <a:r>
              <a:rPr sz="1500" spc="-40" dirty="0">
                <a:latin typeface="Times New Roman"/>
                <a:cs typeface="Times New Roman"/>
              </a:rPr>
              <a:t>Games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60" dirty="0">
                <a:latin typeface="Times New Roman"/>
                <a:cs typeface="Times New Roman"/>
              </a:rPr>
              <a:t>Traffic lights </a:t>
            </a:r>
            <a:r>
              <a:rPr sz="1500" spc="-25" dirty="0">
                <a:latin typeface="Times New Roman"/>
                <a:cs typeface="Times New Roman"/>
              </a:rPr>
              <a:t>control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system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30" dirty="0">
                <a:latin typeface="Times New Roman"/>
                <a:cs typeface="Times New Roman"/>
              </a:rPr>
              <a:t>Navigational system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spc="-5" dirty="0">
                <a:latin typeface="Times New Roman"/>
                <a:cs typeface="Times New Roman"/>
              </a:rPr>
              <a:t>an</a:t>
            </a:r>
            <a:r>
              <a:rPr sz="1500" spc="-80" dirty="0">
                <a:latin typeface="Times New Roman"/>
                <a:cs typeface="Times New Roman"/>
              </a:rPr>
              <a:t> </a:t>
            </a:r>
            <a:r>
              <a:rPr sz="1500" spc="-40" dirty="0">
                <a:latin typeface="Times New Roman"/>
                <a:cs typeface="Times New Roman"/>
              </a:rPr>
              <a:t>aircraft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25" dirty="0">
                <a:latin typeface="Times New Roman"/>
                <a:cs typeface="Times New Roman"/>
              </a:rPr>
              <a:t>Weather</a:t>
            </a:r>
            <a:r>
              <a:rPr sz="1500" spc="114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forecasting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50" dirty="0">
                <a:latin typeface="Times New Roman"/>
                <a:cs typeface="Times New Roman"/>
              </a:rPr>
              <a:t>Satellite launch </a:t>
            </a:r>
            <a:r>
              <a:rPr sz="1500" dirty="0">
                <a:latin typeface="Times New Roman"/>
                <a:cs typeface="Times New Roman"/>
              </a:rPr>
              <a:t>/</a:t>
            </a:r>
            <a:r>
              <a:rPr sz="1500" spc="45" dirty="0">
                <a:latin typeface="Times New Roman"/>
                <a:cs typeface="Times New Roman"/>
              </a:rPr>
              <a:t> </a:t>
            </a:r>
            <a:r>
              <a:rPr sz="1500" spc="-35" dirty="0">
                <a:latin typeface="Times New Roman"/>
                <a:cs typeface="Times New Roman"/>
              </a:rPr>
              <a:t>tracking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30" dirty="0">
                <a:latin typeface="Times New Roman"/>
                <a:cs typeface="Times New Roman"/>
              </a:rPr>
              <a:t>Oil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exploration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45" dirty="0">
                <a:latin typeface="Times New Roman"/>
                <a:cs typeface="Times New Roman"/>
              </a:rPr>
              <a:t>And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spc="-40" dirty="0">
                <a:latin typeface="Times New Roman"/>
                <a:cs typeface="Times New Roman"/>
              </a:rPr>
              <a:t>automotive</a:t>
            </a:r>
            <a:r>
              <a:rPr sz="1500" spc="175" dirty="0">
                <a:latin typeface="Times New Roman"/>
                <a:cs typeface="Times New Roman"/>
              </a:rPr>
              <a:t> </a:t>
            </a:r>
            <a:r>
              <a:rPr sz="1500" spc="-40" dirty="0">
                <a:latin typeface="Times New Roman"/>
                <a:cs typeface="Times New Roman"/>
              </a:rPr>
              <a:t>industries</a:t>
            </a:r>
            <a:endParaRPr sz="15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500" spc="-30" dirty="0">
                <a:latin typeface="Times New Roman"/>
                <a:cs typeface="Times New Roman"/>
              </a:rPr>
              <a:t>keeping </a:t>
            </a:r>
            <a:r>
              <a:rPr sz="1500" spc="-65" dirty="0">
                <a:latin typeface="Times New Roman"/>
                <a:cs typeface="Times New Roman"/>
              </a:rPr>
              <a:t>time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digital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watch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62359" y="4785995"/>
            <a:ext cx="79421" cy="19050"/>
          </a:xfrm>
          <a:custGeom>
            <a:avLst/>
            <a:gdLst/>
            <a:ahLst/>
            <a:cxnLst/>
            <a:rect l="l" t="t" r="r" b="b"/>
            <a:pathLst>
              <a:path w="38100" h="19050">
                <a:moveTo>
                  <a:pt x="38100" y="0"/>
                </a:moveTo>
                <a:lnTo>
                  <a:pt x="0" y="0"/>
                </a:lnTo>
                <a:lnTo>
                  <a:pt x="0" y="19050"/>
                </a:lnTo>
                <a:lnTo>
                  <a:pt x="38100" y="1905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9548" y="893192"/>
            <a:ext cx="14932317" cy="77478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0" indent="-2673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508000" algn="l"/>
                <a:tab pos="508634" algn="l"/>
              </a:tabLst>
            </a:pPr>
            <a:r>
              <a:rPr sz="1600" spc="10" dirty="0">
                <a:latin typeface="Times New Roman"/>
                <a:cs typeface="Times New Roman"/>
              </a:rPr>
              <a:t>Or </a:t>
            </a:r>
            <a:r>
              <a:rPr sz="1600" spc="-15" dirty="0">
                <a:latin typeface="Times New Roman"/>
                <a:cs typeface="Times New Roman"/>
              </a:rPr>
              <a:t>Robot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helicopter</a:t>
            </a:r>
            <a:endParaRPr sz="1600">
              <a:latin typeface="Times New Roman"/>
              <a:cs typeface="Times New Roman"/>
            </a:endParaRPr>
          </a:p>
          <a:p>
            <a:pPr marL="12700" marR="7620" indent="38100" algn="just">
              <a:lnSpc>
                <a:spcPct val="103200"/>
              </a:lnSpc>
              <a:spcBef>
                <a:spcPts val="840"/>
              </a:spcBef>
            </a:pPr>
            <a:r>
              <a:rPr sz="1600" spc="-65" dirty="0">
                <a:latin typeface="Times New Roman"/>
                <a:cs typeface="Times New Roman"/>
              </a:rPr>
              <a:t>While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25" dirty="0">
                <a:latin typeface="Times New Roman"/>
                <a:cs typeface="Times New Roman"/>
              </a:rPr>
              <a:t>special </a:t>
            </a:r>
            <a:r>
              <a:rPr sz="1600" spc="-20" dirty="0">
                <a:latin typeface="Times New Roman"/>
                <a:cs typeface="Times New Roman"/>
              </a:rPr>
              <a:t>purpose </a:t>
            </a:r>
            <a:r>
              <a:rPr sz="1600" spc="-35" dirty="0">
                <a:latin typeface="Times New Roman"/>
                <a:cs typeface="Times New Roman"/>
              </a:rPr>
              <a:t>computer </a:t>
            </a:r>
            <a:r>
              <a:rPr sz="1600" spc="-40" dirty="0">
                <a:latin typeface="Times New Roman"/>
                <a:cs typeface="Times New Roman"/>
              </a:rPr>
              <a:t>may </a:t>
            </a:r>
            <a:r>
              <a:rPr sz="1600" spc="-45" dirty="0">
                <a:latin typeface="Times New Roman"/>
                <a:cs typeface="Times New Roman"/>
              </a:rPr>
              <a:t>have </a:t>
            </a:r>
            <a:r>
              <a:rPr sz="1600" spc="-50" dirty="0">
                <a:latin typeface="Times New Roman"/>
                <a:cs typeface="Times New Roman"/>
              </a:rPr>
              <a:t>many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5" dirty="0">
                <a:latin typeface="Times New Roman"/>
                <a:cs typeface="Times New Roman"/>
              </a:rPr>
              <a:t>same features </a:t>
            </a:r>
            <a:r>
              <a:rPr sz="1600" spc="-55" dirty="0">
                <a:latin typeface="Times New Roman"/>
                <a:cs typeface="Times New Roman"/>
              </a:rPr>
              <a:t>found in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5" dirty="0">
                <a:latin typeface="Times New Roman"/>
                <a:cs typeface="Times New Roman"/>
              </a:rPr>
              <a:t>general </a:t>
            </a:r>
            <a:r>
              <a:rPr sz="1600" spc="-20" dirty="0">
                <a:latin typeface="Times New Roman"/>
                <a:cs typeface="Times New Roman"/>
              </a:rPr>
              <a:t>purpose  </a:t>
            </a:r>
            <a:r>
              <a:rPr sz="1600" spc="-35" dirty="0">
                <a:latin typeface="Times New Roman"/>
                <a:cs typeface="Times New Roman"/>
              </a:rPr>
              <a:t>computer, </a:t>
            </a:r>
            <a:r>
              <a:rPr sz="1600" spc="-50" dirty="0">
                <a:latin typeface="Times New Roman"/>
                <a:cs typeface="Times New Roman"/>
              </a:rPr>
              <a:t>its </a:t>
            </a:r>
            <a:r>
              <a:rPr sz="1600" spc="-25" dirty="0">
                <a:latin typeface="Times New Roman"/>
                <a:cs typeface="Times New Roman"/>
              </a:rPr>
              <a:t>applicability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5" dirty="0">
                <a:latin typeface="Times New Roman"/>
                <a:cs typeface="Times New Roman"/>
              </a:rPr>
              <a:t>particular </a:t>
            </a:r>
            <a:r>
              <a:rPr sz="1600" spc="-25" dirty="0">
                <a:latin typeface="Times New Roman"/>
                <a:cs typeface="Times New Roman"/>
              </a:rPr>
              <a:t>problem </a:t>
            </a:r>
            <a:r>
              <a:rPr sz="1600" spc="-60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5" dirty="0">
                <a:latin typeface="Times New Roman"/>
                <a:cs typeface="Times New Roman"/>
              </a:rPr>
              <a:t>function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0" dirty="0">
                <a:latin typeface="Times New Roman"/>
                <a:cs typeface="Times New Roman"/>
              </a:rPr>
              <a:t>its </a:t>
            </a:r>
            <a:r>
              <a:rPr sz="1600" spc="-40" dirty="0">
                <a:latin typeface="Times New Roman"/>
                <a:cs typeface="Times New Roman"/>
              </a:rPr>
              <a:t>design </a:t>
            </a:r>
            <a:r>
              <a:rPr sz="1600" spc="-30" dirty="0">
                <a:latin typeface="Times New Roman"/>
                <a:cs typeface="Times New Roman"/>
              </a:rPr>
              <a:t>rather </a:t>
            </a:r>
            <a:r>
              <a:rPr sz="1600" spc="-35" dirty="0">
                <a:latin typeface="Times New Roman"/>
                <a:cs typeface="Times New Roman"/>
              </a:rPr>
              <a:t>than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20" dirty="0">
                <a:latin typeface="Times New Roman"/>
                <a:cs typeface="Times New Roman"/>
              </a:rPr>
              <a:t>stored  </a:t>
            </a:r>
            <a:r>
              <a:rPr sz="1600" spc="-35" dirty="0">
                <a:latin typeface="Times New Roman"/>
                <a:cs typeface="Times New Roman"/>
              </a:rPr>
              <a:t>program. </a:t>
            </a:r>
            <a:r>
              <a:rPr sz="1600" spc="-50" dirty="0">
                <a:latin typeface="Times New Roman"/>
                <a:cs typeface="Times New Roman"/>
              </a:rPr>
              <a:t>The </a:t>
            </a:r>
            <a:r>
              <a:rPr sz="1600" spc="-35" dirty="0">
                <a:latin typeface="Times New Roman"/>
                <a:cs typeface="Times New Roman"/>
              </a:rPr>
              <a:t>instructions that </a:t>
            </a:r>
            <a:r>
              <a:rPr sz="1600" spc="-25" dirty="0">
                <a:latin typeface="Times New Roman"/>
                <a:cs typeface="Times New Roman"/>
              </a:rPr>
              <a:t>control </a:t>
            </a:r>
            <a:r>
              <a:rPr sz="1600" spc="-55" dirty="0">
                <a:latin typeface="Times New Roman"/>
                <a:cs typeface="Times New Roman"/>
              </a:rPr>
              <a:t>it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60" dirty="0">
                <a:latin typeface="Times New Roman"/>
                <a:cs typeface="Times New Roman"/>
              </a:rPr>
              <a:t>built </a:t>
            </a:r>
            <a:r>
              <a:rPr sz="1600" spc="-40" dirty="0">
                <a:latin typeface="Times New Roman"/>
                <a:cs typeface="Times New Roman"/>
              </a:rPr>
              <a:t>directly </a:t>
            </a:r>
            <a:r>
              <a:rPr sz="1600" spc="-60" dirty="0">
                <a:latin typeface="Times New Roman"/>
                <a:cs typeface="Times New Roman"/>
              </a:rPr>
              <a:t>into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5" dirty="0">
                <a:latin typeface="Times New Roman"/>
                <a:cs typeface="Times New Roman"/>
              </a:rPr>
              <a:t>computer, </a:t>
            </a:r>
            <a:r>
              <a:rPr sz="1600" spc="-50" dirty="0">
                <a:latin typeface="Times New Roman"/>
                <a:cs typeface="Times New Roman"/>
              </a:rPr>
              <a:t>which </a:t>
            </a:r>
            <a:r>
              <a:rPr sz="1600" spc="-30" dirty="0">
                <a:latin typeface="Times New Roman"/>
                <a:cs typeface="Times New Roman"/>
              </a:rPr>
              <a:t>makes </a:t>
            </a:r>
            <a:r>
              <a:rPr sz="1600" spc="-35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a  </a:t>
            </a:r>
            <a:r>
              <a:rPr sz="1600" spc="-35" dirty="0">
                <a:latin typeface="Times New Roman"/>
                <a:cs typeface="Times New Roman"/>
              </a:rPr>
              <a:t>more </a:t>
            </a:r>
            <a:r>
              <a:rPr sz="1600" spc="-45" dirty="0">
                <a:latin typeface="Times New Roman"/>
                <a:cs typeface="Times New Roman"/>
              </a:rPr>
              <a:t>efficient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45" dirty="0">
                <a:latin typeface="Times New Roman"/>
                <a:cs typeface="Times New Roman"/>
              </a:rPr>
              <a:t>effective </a:t>
            </a:r>
            <a:r>
              <a:rPr sz="1600" spc="-30" dirty="0">
                <a:latin typeface="Times New Roman"/>
                <a:cs typeface="Times New Roman"/>
              </a:rPr>
              <a:t>operation. </a:t>
            </a:r>
            <a:r>
              <a:rPr sz="1600" spc="-40" dirty="0">
                <a:latin typeface="Times New Roman"/>
                <a:cs typeface="Times New Roman"/>
              </a:rPr>
              <a:t>They </a:t>
            </a:r>
            <a:r>
              <a:rPr sz="1600" spc="-25" dirty="0">
                <a:latin typeface="Times New Roman"/>
                <a:cs typeface="Times New Roman"/>
              </a:rPr>
              <a:t>perform </a:t>
            </a:r>
            <a:r>
              <a:rPr sz="1600" spc="-50" dirty="0">
                <a:latin typeface="Times New Roman"/>
                <a:cs typeface="Times New Roman"/>
              </a:rPr>
              <a:t>only </a:t>
            </a:r>
            <a:r>
              <a:rPr sz="1600" spc="-30" dirty="0">
                <a:latin typeface="Times New Roman"/>
                <a:cs typeface="Times New Roman"/>
              </a:rPr>
              <a:t>one </a:t>
            </a:r>
            <a:r>
              <a:rPr sz="1600" spc="-45" dirty="0">
                <a:latin typeface="Times New Roman"/>
                <a:cs typeface="Times New Roman"/>
              </a:rPr>
              <a:t>function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35" dirty="0">
                <a:latin typeface="Times New Roman"/>
                <a:cs typeface="Times New Roman"/>
              </a:rPr>
              <a:t>therefore </a:t>
            </a:r>
            <a:r>
              <a:rPr sz="1600" spc="-30" dirty="0">
                <a:latin typeface="Times New Roman"/>
                <a:cs typeface="Times New Roman"/>
              </a:rPr>
              <a:t>cut </a:t>
            </a:r>
            <a:r>
              <a:rPr sz="1600" spc="-15" dirty="0">
                <a:latin typeface="Times New Roman"/>
                <a:cs typeface="Times New Roman"/>
              </a:rPr>
              <a:t>down </a:t>
            </a:r>
            <a:r>
              <a:rPr sz="1600" dirty="0">
                <a:latin typeface="Times New Roman"/>
                <a:cs typeface="Times New Roman"/>
              </a:rPr>
              <a:t>on 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50" dirty="0">
                <a:latin typeface="Times New Roman"/>
                <a:cs typeface="Times New Roman"/>
              </a:rPr>
              <a:t>amount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5" dirty="0">
                <a:latin typeface="Times New Roman"/>
                <a:cs typeface="Times New Roman"/>
              </a:rPr>
              <a:t>memory </a:t>
            </a:r>
            <a:r>
              <a:rPr sz="1600" spc="-20" dirty="0">
                <a:latin typeface="Times New Roman"/>
                <a:cs typeface="Times New Roman"/>
              </a:rPr>
              <a:t>needed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35" dirty="0">
                <a:latin typeface="Times New Roman"/>
                <a:cs typeface="Times New Roman"/>
              </a:rPr>
              <a:t>also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50" dirty="0">
                <a:latin typeface="Times New Roman"/>
                <a:cs typeface="Times New Roman"/>
              </a:rPr>
              <a:t>amount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5" dirty="0">
                <a:latin typeface="Times New Roman"/>
                <a:cs typeface="Times New Roman"/>
              </a:rPr>
              <a:t>information </a:t>
            </a:r>
            <a:r>
              <a:rPr sz="1600" spc="-50" dirty="0">
                <a:latin typeface="Times New Roman"/>
                <a:cs typeface="Times New Roman"/>
              </a:rPr>
              <a:t>which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dirty="0">
                <a:latin typeface="Times New Roman"/>
                <a:cs typeface="Times New Roman"/>
              </a:rPr>
              <a:t>be </a:t>
            </a:r>
            <a:r>
              <a:rPr sz="1600" spc="-55" dirty="0">
                <a:latin typeface="Times New Roman"/>
                <a:cs typeface="Times New Roman"/>
              </a:rPr>
              <a:t>input </a:t>
            </a:r>
            <a:r>
              <a:rPr sz="1600" spc="-60" dirty="0">
                <a:latin typeface="Times New Roman"/>
                <a:cs typeface="Times New Roman"/>
              </a:rPr>
              <a:t>into </a:t>
            </a:r>
            <a:r>
              <a:rPr sz="1600" dirty="0">
                <a:latin typeface="Times New Roman"/>
                <a:cs typeface="Times New Roman"/>
              </a:rPr>
              <a:t>them.  </a:t>
            </a:r>
            <a:r>
              <a:rPr sz="1600" spc="-25" dirty="0">
                <a:latin typeface="Times New Roman"/>
                <a:cs typeface="Times New Roman"/>
              </a:rPr>
              <a:t>As </a:t>
            </a:r>
            <a:r>
              <a:rPr sz="1600" spc="-30" dirty="0">
                <a:latin typeface="Times New Roman"/>
                <a:cs typeface="Times New Roman"/>
              </a:rPr>
              <a:t>these </a:t>
            </a:r>
            <a:r>
              <a:rPr sz="1600" spc="-35" dirty="0">
                <a:latin typeface="Times New Roman"/>
                <a:cs typeface="Times New Roman"/>
              </a:rPr>
              <a:t>computers </a:t>
            </a:r>
            <a:r>
              <a:rPr sz="1600" spc="-45" dirty="0">
                <a:latin typeface="Times New Roman"/>
                <a:cs typeface="Times New Roman"/>
              </a:rPr>
              <a:t>have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spc="-25" dirty="0">
                <a:latin typeface="Times New Roman"/>
                <a:cs typeface="Times New Roman"/>
              </a:rPr>
              <a:t>perform </a:t>
            </a:r>
            <a:r>
              <a:rPr sz="1600" spc="-50" dirty="0">
                <a:latin typeface="Times New Roman"/>
                <a:cs typeface="Times New Roman"/>
              </a:rPr>
              <a:t>only </a:t>
            </a:r>
            <a:r>
              <a:rPr sz="1600" spc="-30" dirty="0">
                <a:latin typeface="Times New Roman"/>
                <a:cs typeface="Times New Roman"/>
              </a:rPr>
              <a:t>one </a:t>
            </a:r>
            <a:r>
              <a:rPr sz="1600" spc="-15" dirty="0">
                <a:latin typeface="Times New Roman"/>
                <a:cs typeface="Times New Roman"/>
              </a:rPr>
              <a:t>task, </a:t>
            </a:r>
            <a:r>
              <a:rPr sz="1600" spc="-35" dirty="0">
                <a:latin typeface="Times New Roman"/>
                <a:cs typeface="Times New Roman"/>
              </a:rPr>
              <a:t>therefore, they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35" dirty="0">
                <a:latin typeface="Times New Roman"/>
                <a:cs typeface="Times New Roman"/>
              </a:rPr>
              <a:t>fast </a:t>
            </a:r>
            <a:r>
              <a:rPr sz="1600" spc="-55" dirty="0">
                <a:latin typeface="Times New Roman"/>
                <a:cs typeface="Times New Roman"/>
              </a:rPr>
              <a:t>in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processing.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600" b="1" spc="-35" dirty="0">
                <a:latin typeface="Times New Roman"/>
                <a:cs typeface="Times New Roman"/>
              </a:rPr>
              <a:t>Drawback</a:t>
            </a:r>
            <a:endParaRPr sz="1600">
              <a:latin typeface="Times New Roman"/>
              <a:cs typeface="Times New Roman"/>
            </a:endParaRPr>
          </a:p>
          <a:p>
            <a:pPr marL="12700" marR="20955" algn="just">
              <a:lnSpc>
                <a:spcPct val="104200"/>
              </a:lnSpc>
              <a:spcBef>
                <a:spcPts val="830"/>
              </a:spcBef>
            </a:pP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15" dirty="0">
                <a:latin typeface="Times New Roman"/>
                <a:cs typeface="Times New Roman"/>
              </a:rPr>
              <a:t>drawback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60" dirty="0">
                <a:latin typeface="Times New Roman"/>
                <a:cs typeface="Times New Roman"/>
              </a:rPr>
              <a:t>this </a:t>
            </a:r>
            <a:r>
              <a:rPr sz="1600" spc="-30" dirty="0">
                <a:latin typeface="Times New Roman"/>
                <a:cs typeface="Times New Roman"/>
              </a:rPr>
              <a:t>specialization, </a:t>
            </a:r>
            <a:r>
              <a:rPr sz="1600" spc="-35" dirty="0">
                <a:latin typeface="Times New Roman"/>
                <a:cs typeface="Times New Roman"/>
              </a:rPr>
              <a:t>however, </a:t>
            </a:r>
            <a:r>
              <a:rPr sz="1600" spc="-55" dirty="0">
                <a:latin typeface="Times New Roman"/>
                <a:cs typeface="Times New Roman"/>
              </a:rPr>
              <a:t>is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5" dirty="0">
                <a:latin typeface="Times New Roman"/>
                <a:cs typeface="Times New Roman"/>
              </a:rPr>
              <a:t>computer’s lack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5" dirty="0">
                <a:latin typeface="Times New Roman"/>
                <a:cs typeface="Times New Roman"/>
              </a:rPr>
              <a:t>versatility. </a:t>
            </a:r>
            <a:r>
              <a:rPr sz="1600" spc="-15" dirty="0">
                <a:latin typeface="Times New Roman"/>
                <a:cs typeface="Times New Roman"/>
              </a:rPr>
              <a:t>It </a:t>
            </a:r>
            <a:r>
              <a:rPr sz="1600" spc="-30" dirty="0">
                <a:latin typeface="Times New Roman"/>
                <a:cs typeface="Times New Roman"/>
              </a:rPr>
              <a:t>cannot </a:t>
            </a:r>
            <a:r>
              <a:rPr sz="1600" dirty="0">
                <a:latin typeface="Times New Roman"/>
                <a:cs typeface="Times New Roman"/>
              </a:rPr>
              <a:t>be </a:t>
            </a:r>
            <a:r>
              <a:rPr sz="1600" spc="-30" dirty="0">
                <a:latin typeface="Times New Roman"/>
                <a:cs typeface="Times New Roman"/>
              </a:rPr>
              <a:t>used 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spc="-25" dirty="0">
                <a:latin typeface="Times New Roman"/>
                <a:cs typeface="Times New Roman"/>
              </a:rPr>
              <a:t>perform other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operations.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35"/>
              </a:spcBef>
            </a:pPr>
            <a:r>
              <a:rPr b="1" spc="-5" dirty="0">
                <a:latin typeface="Times New Roman"/>
                <a:cs typeface="Times New Roman"/>
              </a:rPr>
              <a:t>Classification </a:t>
            </a:r>
            <a:r>
              <a:rPr b="1" spc="25" dirty="0">
                <a:latin typeface="Times New Roman"/>
                <a:cs typeface="Times New Roman"/>
              </a:rPr>
              <a:t>on </a:t>
            </a:r>
            <a:r>
              <a:rPr b="1" spc="-10" dirty="0">
                <a:latin typeface="Times New Roman"/>
                <a:cs typeface="Times New Roman"/>
              </a:rPr>
              <a:t>the </a:t>
            </a:r>
            <a:r>
              <a:rPr b="1" spc="-5" dirty="0">
                <a:latin typeface="Times New Roman"/>
                <a:cs typeface="Times New Roman"/>
              </a:rPr>
              <a:t>basis </a:t>
            </a:r>
            <a:r>
              <a:rPr b="1" spc="-10" dirty="0">
                <a:latin typeface="Times New Roman"/>
                <a:cs typeface="Times New Roman"/>
              </a:rPr>
              <a:t>Size </a:t>
            </a:r>
            <a:r>
              <a:rPr b="1" spc="5" dirty="0">
                <a:latin typeface="Times New Roman"/>
                <a:cs typeface="Times New Roman"/>
              </a:rPr>
              <a:t>and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spc="-15" dirty="0">
                <a:latin typeface="Times New Roman"/>
                <a:cs typeface="Times New Roman"/>
              </a:rPr>
              <a:t>Capability</a:t>
            </a:r>
            <a:endParaRPr>
              <a:latin typeface="Times New Roman"/>
              <a:cs typeface="Times New Roman"/>
            </a:endParaRPr>
          </a:p>
          <a:p>
            <a:pPr marL="12700" marR="5080" algn="just">
              <a:lnSpc>
                <a:spcPct val="102600"/>
              </a:lnSpc>
              <a:spcBef>
                <a:spcPts val="930"/>
              </a:spcBef>
              <a:tabLst>
                <a:tab pos="2814955" algn="l"/>
                <a:tab pos="5722620" algn="l"/>
              </a:tabLst>
            </a:pPr>
            <a:r>
              <a:rPr sz="1600" spc="-40" dirty="0">
                <a:latin typeface="Times New Roman"/>
                <a:cs typeface="Times New Roman"/>
              </a:rPr>
              <a:t>Since the </a:t>
            </a:r>
            <a:r>
              <a:rPr sz="1600" spc="-30" dirty="0">
                <a:latin typeface="Times New Roman"/>
                <a:cs typeface="Times New Roman"/>
              </a:rPr>
              <a:t>advent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55" dirty="0">
                <a:latin typeface="Times New Roman"/>
                <a:cs typeface="Times New Roman"/>
              </a:rPr>
              <a:t>first </a:t>
            </a:r>
            <a:r>
              <a:rPr sz="1600" spc="-35" dirty="0">
                <a:latin typeface="Times New Roman"/>
                <a:cs typeface="Times New Roman"/>
              </a:rPr>
              <a:t>computer different </a:t>
            </a:r>
            <a:r>
              <a:rPr sz="1600" b="1" spc="-10" dirty="0">
                <a:latin typeface="Times New Roman"/>
                <a:cs typeface="Times New Roman"/>
              </a:rPr>
              <a:t>types </a:t>
            </a:r>
            <a:r>
              <a:rPr sz="1600" b="1" spc="-25" dirty="0">
                <a:latin typeface="Times New Roman"/>
                <a:cs typeface="Times New Roman"/>
              </a:rPr>
              <a:t>and </a:t>
            </a:r>
            <a:r>
              <a:rPr sz="1600" b="1" spc="-5" dirty="0">
                <a:latin typeface="Times New Roman"/>
                <a:cs typeface="Times New Roman"/>
              </a:rPr>
              <a:t>sizes </a:t>
            </a:r>
            <a:r>
              <a:rPr sz="1600" b="1" dirty="0">
                <a:latin typeface="Times New Roman"/>
                <a:cs typeface="Times New Roman"/>
              </a:rPr>
              <a:t>of </a:t>
            </a:r>
            <a:r>
              <a:rPr sz="1600" b="1" spc="-35" dirty="0">
                <a:latin typeface="Times New Roman"/>
                <a:cs typeface="Times New Roman"/>
              </a:rPr>
              <a:t>computers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35" dirty="0">
                <a:latin typeface="Times New Roman"/>
                <a:cs typeface="Times New Roman"/>
              </a:rPr>
              <a:t>offering </a:t>
            </a:r>
            <a:r>
              <a:rPr sz="1600" spc="-30" dirty="0">
                <a:latin typeface="Times New Roman"/>
                <a:cs typeface="Times New Roman"/>
              </a:rPr>
              <a:t>differe </a:t>
            </a:r>
            <a:r>
              <a:rPr sz="1600" dirty="0">
                <a:latin typeface="Times New Roman"/>
                <a:cs typeface="Times New Roman"/>
              </a:rPr>
              <a:t>nt  </a:t>
            </a:r>
            <a:r>
              <a:rPr sz="1600" spc="-35" dirty="0">
                <a:latin typeface="Times New Roman"/>
                <a:cs typeface="Times New Roman"/>
              </a:rPr>
              <a:t>services. </a:t>
            </a:r>
            <a:r>
              <a:rPr sz="1600" spc="-30" dirty="0">
                <a:latin typeface="Times New Roman"/>
                <a:cs typeface="Times New Roman"/>
              </a:rPr>
              <a:t>Computers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dirty="0">
                <a:latin typeface="Times New Roman"/>
                <a:cs typeface="Times New Roman"/>
              </a:rPr>
              <a:t>be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40" dirty="0">
                <a:latin typeface="Times New Roman"/>
                <a:cs typeface="Times New Roman"/>
              </a:rPr>
              <a:t>big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35" dirty="0">
                <a:latin typeface="Times New Roman"/>
                <a:cs typeface="Times New Roman"/>
              </a:rPr>
              <a:t>occupying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0" dirty="0">
                <a:latin typeface="Times New Roman"/>
                <a:cs typeface="Times New Roman"/>
              </a:rPr>
              <a:t>large </a:t>
            </a:r>
            <a:r>
              <a:rPr sz="1600" spc="-35" dirty="0">
                <a:latin typeface="Times New Roman"/>
                <a:cs typeface="Times New Roman"/>
              </a:rPr>
              <a:t>building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50" dirty="0">
                <a:latin typeface="Times New Roman"/>
                <a:cs typeface="Times New Roman"/>
              </a:rPr>
              <a:t>small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0" dirty="0">
                <a:latin typeface="Times New Roman"/>
                <a:cs typeface="Times New Roman"/>
              </a:rPr>
              <a:t>laptop </a:t>
            </a:r>
            <a:r>
              <a:rPr sz="1600" dirty="0">
                <a:latin typeface="Times New Roman"/>
                <a:cs typeface="Times New Roman"/>
              </a:rPr>
              <a:t>or a  </a:t>
            </a:r>
            <a:r>
              <a:rPr sz="1600" spc="-25" dirty="0">
                <a:latin typeface="Times New Roman"/>
                <a:cs typeface="Times New Roman"/>
              </a:rPr>
              <a:t>microcontroller </a:t>
            </a:r>
            <a:r>
              <a:rPr sz="1600" spc="-45" dirty="0">
                <a:latin typeface="Times New Roman"/>
                <a:cs typeface="Times New Roman"/>
              </a:rPr>
              <a:t>in</a:t>
            </a:r>
            <a:r>
              <a:rPr sz="1600" spc="-45" dirty="0">
                <a:latin typeface="Times New Roman"/>
                <a:cs typeface="Times New Roman"/>
                <a:hlinkClick r:id="rId2"/>
              </a:rPr>
              <a:t>mobile </a:t>
            </a:r>
            <a:r>
              <a:rPr sz="1600" dirty="0">
                <a:latin typeface="Times New Roman"/>
                <a:cs typeface="Times New Roman"/>
                <a:hlinkClick r:id="rId2"/>
              </a:rPr>
              <a:t>&amp; </a:t>
            </a:r>
            <a:r>
              <a:rPr sz="1600" spc="-20" dirty="0">
                <a:latin typeface="Times New Roman"/>
                <a:cs typeface="Times New Roman"/>
                <a:hlinkClick r:id="rId2"/>
              </a:rPr>
              <a:t>embedded </a:t>
            </a:r>
            <a:r>
              <a:rPr sz="1600" spc="-35" dirty="0">
                <a:latin typeface="Times New Roman"/>
                <a:cs typeface="Times New Roman"/>
                <a:hlinkClick r:id="rId2"/>
              </a:rPr>
              <a:t>systems.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Based </a:t>
            </a:r>
            <a:r>
              <a:rPr sz="1600" dirty="0">
                <a:latin typeface="Times New Roman"/>
                <a:cs typeface="Times New Roman"/>
              </a:rPr>
              <a:t>on </a:t>
            </a:r>
            <a:r>
              <a:rPr sz="1600" spc="-55" dirty="0">
                <a:latin typeface="Times New Roman"/>
                <a:cs typeface="Times New Roman"/>
              </a:rPr>
              <a:t>size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40" dirty="0">
                <a:latin typeface="Times New Roman"/>
                <a:cs typeface="Times New Roman"/>
              </a:rPr>
              <a:t>capability, </a:t>
            </a:r>
            <a:r>
              <a:rPr sz="1600" spc="-35" dirty="0">
                <a:latin typeface="Times New Roman"/>
                <a:cs typeface="Times New Roman"/>
              </a:rPr>
              <a:t>computers </a:t>
            </a:r>
            <a:r>
              <a:rPr sz="1600" spc="-15" dirty="0">
                <a:latin typeface="Times New Roman"/>
                <a:cs typeface="Times New Roman"/>
              </a:rPr>
              <a:t>are  </a:t>
            </a:r>
            <a:r>
              <a:rPr sz="1600" dirty="0">
                <a:latin typeface="Times New Roman"/>
                <a:cs typeface="Times New Roman"/>
              </a:rPr>
              <a:t>b</a:t>
            </a:r>
            <a:r>
              <a:rPr sz="1600" spc="-3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o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dirty="0">
                <a:latin typeface="Times New Roman"/>
                <a:cs typeface="Times New Roman"/>
              </a:rPr>
              <a:t>d</a:t>
            </a:r>
            <a:r>
              <a:rPr sz="1600" spc="-110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y	</a:t>
            </a:r>
            <a:r>
              <a:rPr sz="1600" spc="-10" dirty="0">
                <a:latin typeface="Times New Roman"/>
                <a:cs typeface="Times New Roman"/>
              </a:rPr>
              <a:t>c</a:t>
            </a:r>
            <a:r>
              <a:rPr sz="1600" spc="-110" dirty="0">
                <a:latin typeface="Times New Roman"/>
                <a:cs typeface="Times New Roman"/>
              </a:rPr>
              <a:t>l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ss</a:t>
            </a:r>
            <a:r>
              <a:rPr sz="1600" spc="-110" dirty="0">
                <a:latin typeface="Times New Roman"/>
                <a:cs typeface="Times New Roman"/>
              </a:rPr>
              <a:t>i</a:t>
            </a:r>
            <a:r>
              <a:rPr sz="1600" spc="-30" dirty="0">
                <a:latin typeface="Times New Roman"/>
                <a:cs typeface="Times New Roman"/>
              </a:rPr>
              <a:t>f</a:t>
            </a:r>
            <a:r>
              <a:rPr sz="1600" spc="-110" dirty="0">
                <a:latin typeface="Times New Roman"/>
                <a:cs typeface="Times New Roman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d	</a:t>
            </a:r>
            <a:r>
              <a:rPr sz="1600" spc="-110" dirty="0">
                <a:latin typeface="Times New Roman"/>
                <a:cs typeface="Times New Roman"/>
              </a:rPr>
              <a:t>i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40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o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tabLst>
                <a:tab pos="508000" algn="l"/>
              </a:tabLst>
            </a:pPr>
            <a:r>
              <a:rPr sz="1600" spc="-5" dirty="0">
                <a:latin typeface="Times New Roman"/>
                <a:cs typeface="Times New Roman"/>
              </a:rPr>
              <a:t>a.	</a:t>
            </a:r>
            <a:r>
              <a:rPr b="1" spc="10" dirty="0">
                <a:latin typeface="Times New Roman"/>
                <a:cs typeface="Times New Roman"/>
              </a:rPr>
              <a:t>Microcomputers(Personal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Computer)</a:t>
            </a:r>
            <a:endParaRPr>
              <a:latin typeface="Times New Roman"/>
              <a:cs typeface="Times New Roman"/>
            </a:endParaRPr>
          </a:p>
          <a:p>
            <a:pPr marL="12700" marR="115570">
              <a:lnSpc>
                <a:spcPct val="103200"/>
              </a:lnSpc>
              <a:spcBef>
                <a:spcPts val="950"/>
              </a:spcBef>
            </a:pPr>
            <a:r>
              <a:rPr sz="1600" spc="-5" dirty="0">
                <a:latin typeface="Times New Roman"/>
                <a:cs typeface="Times New Roman"/>
              </a:rPr>
              <a:t>A </a:t>
            </a:r>
            <a:r>
              <a:rPr sz="1600" spc="-35" dirty="0">
                <a:latin typeface="Times New Roman"/>
                <a:cs typeface="Times New Roman"/>
              </a:rPr>
              <a:t>computer </a:t>
            </a:r>
            <a:r>
              <a:rPr sz="1600" spc="-50" dirty="0">
                <a:latin typeface="Times New Roman"/>
                <a:cs typeface="Times New Roman"/>
              </a:rPr>
              <a:t>with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25" dirty="0">
                <a:latin typeface="Times New Roman"/>
                <a:cs typeface="Times New Roman"/>
              </a:rPr>
              <a:t>microprocessor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50" dirty="0">
                <a:latin typeface="Times New Roman"/>
                <a:cs typeface="Times New Roman"/>
              </a:rPr>
              <a:t>its </a:t>
            </a:r>
            <a:r>
              <a:rPr sz="1600" spc="-25" dirty="0">
                <a:latin typeface="Times New Roman"/>
                <a:cs typeface="Times New Roman"/>
              </a:rPr>
              <a:t>central </a:t>
            </a:r>
            <a:r>
              <a:rPr sz="1600" spc="-30" dirty="0">
                <a:latin typeface="Times New Roman"/>
                <a:cs typeface="Times New Roman"/>
              </a:rPr>
              <a:t>processing </a:t>
            </a:r>
            <a:r>
              <a:rPr sz="1600" spc="-70" dirty="0">
                <a:latin typeface="Times New Roman"/>
                <a:cs typeface="Times New Roman"/>
              </a:rPr>
              <a:t>unit </a:t>
            </a:r>
            <a:r>
              <a:rPr sz="1600" spc="-60" dirty="0">
                <a:latin typeface="Times New Roman"/>
                <a:cs typeface="Times New Roman"/>
              </a:rPr>
              <a:t>is </a:t>
            </a:r>
            <a:r>
              <a:rPr sz="1600" spc="-25" dirty="0">
                <a:latin typeface="Times New Roman"/>
                <a:cs typeface="Times New Roman"/>
              </a:rPr>
              <a:t>known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0" dirty="0">
                <a:latin typeface="Times New Roman"/>
                <a:cs typeface="Times New Roman"/>
              </a:rPr>
              <a:t>microcomputer.  </a:t>
            </a:r>
            <a:r>
              <a:rPr sz="1600" spc="-40" dirty="0">
                <a:latin typeface="Times New Roman"/>
                <a:cs typeface="Times New Roman"/>
              </a:rPr>
              <a:t>They </a:t>
            </a:r>
            <a:r>
              <a:rPr sz="1600" dirty="0">
                <a:latin typeface="Times New Roman"/>
                <a:cs typeface="Times New Roman"/>
              </a:rPr>
              <a:t>do </a:t>
            </a:r>
            <a:r>
              <a:rPr sz="1600" spc="-30" dirty="0">
                <a:latin typeface="Times New Roman"/>
                <a:cs typeface="Times New Roman"/>
              </a:rPr>
              <a:t>not </a:t>
            </a:r>
            <a:r>
              <a:rPr sz="1600" spc="-20" dirty="0">
                <a:latin typeface="Times New Roman"/>
                <a:cs typeface="Times New Roman"/>
              </a:rPr>
              <a:t>occupy </a:t>
            </a:r>
            <a:r>
              <a:rPr sz="1600" spc="-10" dirty="0">
                <a:latin typeface="Times New Roman"/>
                <a:cs typeface="Times New Roman"/>
              </a:rPr>
              <a:t>space as </a:t>
            </a:r>
            <a:r>
              <a:rPr sz="1600" spc="-50" dirty="0">
                <a:latin typeface="Times New Roman"/>
                <a:cs typeface="Times New Roman"/>
              </a:rPr>
              <a:t>much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35" dirty="0">
                <a:latin typeface="Times New Roman"/>
                <a:cs typeface="Times New Roman"/>
              </a:rPr>
              <a:t>mainframes </a:t>
            </a:r>
            <a:r>
              <a:rPr sz="1600" dirty="0">
                <a:latin typeface="Times New Roman"/>
                <a:cs typeface="Times New Roman"/>
              </a:rPr>
              <a:t>do. </a:t>
            </a:r>
            <a:r>
              <a:rPr sz="1600" spc="-25" dirty="0">
                <a:latin typeface="Times New Roman"/>
                <a:cs typeface="Times New Roman"/>
              </a:rPr>
              <a:t>When </a:t>
            </a:r>
            <a:r>
              <a:rPr sz="1600" spc="-35" dirty="0">
                <a:latin typeface="Times New Roman"/>
                <a:cs typeface="Times New Roman"/>
              </a:rPr>
              <a:t>supplemented </a:t>
            </a:r>
            <a:r>
              <a:rPr sz="1600" spc="-50" dirty="0">
                <a:latin typeface="Times New Roman"/>
                <a:cs typeface="Times New Roman"/>
              </a:rPr>
              <a:t>with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20" dirty="0">
                <a:latin typeface="Times New Roman"/>
                <a:cs typeface="Times New Roman"/>
              </a:rPr>
              <a:t>keyboard </a:t>
            </a:r>
            <a:r>
              <a:rPr sz="1600" spc="-30" dirty="0">
                <a:latin typeface="Times New Roman"/>
                <a:cs typeface="Times New Roman"/>
              </a:rPr>
              <a:t>and 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40" dirty="0">
                <a:latin typeface="Times New Roman"/>
                <a:cs typeface="Times New Roman"/>
              </a:rPr>
              <a:t>mouse, </a:t>
            </a:r>
            <a:r>
              <a:rPr sz="1600" spc="-30" dirty="0">
                <a:latin typeface="Times New Roman"/>
                <a:cs typeface="Times New Roman"/>
              </a:rPr>
              <a:t>microcomputers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dirty="0">
                <a:latin typeface="Times New Roman"/>
                <a:cs typeface="Times New Roman"/>
              </a:rPr>
              <a:t>be </a:t>
            </a:r>
            <a:r>
              <a:rPr sz="1600" spc="-45" dirty="0">
                <a:latin typeface="Times New Roman"/>
                <a:cs typeface="Times New Roman"/>
              </a:rPr>
              <a:t>called </a:t>
            </a:r>
            <a:r>
              <a:rPr sz="1600" spc="-20" dirty="0">
                <a:latin typeface="Times New Roman"/>
                <a:cs typeface="Times New Roman"/>
              </a:rPr>
              <a:t>personal </a:t>
            </a:r>
            <a:r>
              <a:rPr sz="1600" spc="-30" dirty="0">
                <a:latin typeface="Times New Roman"/>
                <a:cs typeface="Times New Roman"/>
              </a:rPr>
              <a:t>computers. </a:t>
            </a:r>
            <a:r>
              <a:rPr sz="1600" spc="-5" dirty="0">
                <a:latin typeface="Times New Roman"/>
                <a:cs typeface="Times New Roman"/>
              </a:rPr>
              <a:t>A </a:t>
            </a:r>
            <a:r>
              <a:rPr sz="1600" spc="-50" dirty="0">
                <a:latin typeface="Times New Roman"/>
                <a:cs typeface="Times New Roman"/>
              </a:rPr>
              <a:t>monitor,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20" dirty="0">
                <a:latin typeface="Times New Roman"/>
                <a:cs typeface="Times New Roman"/>
              </a:rPr>
              <a:t>keyboard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25" dirty="0">
                <a:latin typeface="Times New Roman"/>
                <a:cs typeface="Times New Roman"/>
              </a:rPr>
              <a:t>other  </a:t>
            </a:r>
            <a:r>
              <a:rPr sz="1600" spc="-60" dirty="0">
                <a:latin typeface="Times New Roman"/>
                <a:cs typeface="Times New Roman"/>
              </a:rPr>
              <a:t>similar </a:t>
            </a:r>
            <a:r>
              <a:rPr sz="1600" spc="-25" dirty="0">
                <a:latin typeface="Times New Roman"/>
                <a:cs typeface="Times New Roman"/>
              </a:rPr>
              <a:t>input-output </a:t>
            </a:r>
            <a:r>
              <a:rPr sz="1600" spc="-30" dirty="0">
                <a:latin typeface="Times New Roman"/>
                <a:cs typeface="Times New Roman"/>
              </a:rPr>
              <a:t>devices, </a:t>
            </a:r>
            <a:r>
              <a:rPr sz="1600" spc="-35" dirty="0">
                <a:latin typeface="Times New Roman"/>
                <a:cs typeface="Times New Roman"/>
              </a:rPr>
              <a:t>computer </a:t>
            </a:r>
            <a:r>
              <a:rPr sz="1600" spc="-40" dirty="0">
                <a:latin typeface="Times New Roman"/>
                <a:cs typeface="Times New Roman"/>
              </a:rPr>
              <a:t>memory </a:t>
            </a:r>
            <a:r>
              <a:rPr sz="1600" spc="-55" dirty="0">
                <a:latin typeface="Times New Roman"/>
                <a:cs typeface="Times New Roman"/>
              </a:rPr>
              <a:t>in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5" dirty="0">
                <a:latin typeface="Times New Roman"/>
                <a:cs typeface="Times New Roman"/>
              </a:rPr>
              <a:t>form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5" dirty="0">
                <a:latin typeface="Times New Roman"/>
                <a:cs typeface="Times New Roman"/>
              </a:rPr>
              <a:t>RAM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15" dirty="0">
                <a:latin typeface="Times New Roman"/>
                <a:cs typeface="Times New Roman"/>
              </a:rPr>
              <a:t>power </a:t>
            </a:r>
            <a:r>
              <a:rPr sz="1600" spc="-35" dirty="0">
                <a:latin typeface="Times New Roman"/>
                <a:cs typeface="Times New Roman"/>
              </a:rPr>
              <a:t>supply </a:t>
            </a:r>
            <a:r>
              <a:rPr sz="1600" spc="-70" dirty="0">
                <a:latin typeface="Times New Roman"/>
                <a:cs typeface="Times New Roman"/>
              </a:rPr>
              <a:t>unit  </a:t>
            </a:r>
            <a:r>
              <a:rPr sz="1600" spc="-30" dirty="0">
                <a:latin typeface="Times New Roman"/>
                <a:cs typeface="Times New Roman"/>
              </a:rPr>
              <a:t>come </a:t>
            </a:r>
            <a:r>
              <a:rPr sz="1600" spc="-15" dirty="0">
                <a:latin typeface="Times New Roman"/>
                <a:cs typeface="Times New Roman"/>
              </a:rPr>
              <a:t>packaged </a:t>
            </a:r>
            <a:r>
              <a:rPr sz="1600" spc="-5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5" dirty="0">
                <a:latin typeface="Times New Roman"/>
                <a:cs typeface="Times New Roman"/>
              </a:rPr>
              <a:t>microcomputer. These computers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spc="-70" dirty="0">
                <a:latin typeface="Times New Roman"/>
                <a:cs typeface="Times New Roman"/>
              </a:rPr>
              <a:t>fit </a:t>
            </a:r>
            <a:r>
              <a:rPr sz="1600" dirty="0">
                <a:latin typeface="Times New Roman"/>
                <a:cs typeface="Times New Roman"/>
              </a:rPr>
              <a:t>on </a:t>
            </a:r>
            <a:r>
              <a:rPr sz="1600" spc="-10" dirty="0">
                <a:latin typeface="Times New Roman"/>
                <a:cs typeface="Times New Roman"/>
              </a:rPr>
              <a:t>desks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30" dirty="0">
                <a:latin typeface="Times New Roman"/>
                <a:cs typeface="Times New Roman"/>
              </a:rPr>
              <a:t>tables and </a:t>
            </a:r>
            <a:r>
              <a:rPr sz="1600" spc="-25" dirty="0">
                <a:latin typeface="Times New Roman"/>
                <a:cs typeface="Times New Roman"/>
              </a:rPr>
              <a:t>prove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be 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best </a:t>
            </a:r>
            <a:r>
              <a:rPr sz="1600" spc="-35" dirty="0">
                <a:latin typeface="Times New Roman"/>
                <a:cs typeface="Times New Roman"/>
              </a:rPr>
              <a:t>choice for single-user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tasks.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600" spc="-30" dirty="0">
                <a:latin typeface="Times New Roman"/>
                <a:cs typeface="Times New Roman"/>
              </a:rPr>
              <a:t>Microcomputer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dirty="0">
                <a:latin typeface="Times New Roman"/>
                <a:cs typeface="Times New Roman"/>
              </a:rPr>
              <a:t>be </a:t>
            </a:r>
            <a:r>
              <a:rPr sz="1600" spc="-45" dirty="0">
                <a:latin typeface="Times New Roman"/>
                <a:cs typeface="Times New Roman"/>
              </a:rPr>
              <a:t>classified </a:t>
            </a:r>
            <a:r>
              <a:rPr sz="1600" spc="-60" dirty="0">
                <a:latin typeface="Times New Roman"/>
                <a:cs typeface="Times New Roman"/>
              </a:rPr>
              <a:t>into </a:t>
            </a:r>
            <a:r>
              <a:rPr sz="1600" dirty="0">
                <a:latin typeface="Times New Roman"/>
                <a:cs typeface="Times New Roman"/>
              </a:rPr>
              <a:t>2 </a:t>
            </a:r>
            <a:r>
              <a:rPr sz="1600" spc="-25" dirty="0">
                <a:latin typeface="Times New Roman"/>
                <a:cs typeface="Times New Roman"/>
              </a:rPr>
              <a:t>types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81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1600" spc="-15" dirty="0">
                <a:latin typeface="Times New Roman"/>
                <a:cs typeface="Times New Roman"/>
              </a:rPr>
              <a:t>Desktops</a:t>
            </a:r>
            <a:endParaRPr sz="16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spcBef>
                <a:spcPts val="885"/>
              </a:spcBef>
              <a:buAutoNum type="arabicPeriod"/>
              <a:tabLst>
                <a:tab pos="393065" algn="l"/>
                <a:tab pos="393700" algn="l"/>
              </a:tabLst>
            </a:pPr>
            <a:r>
              <a:rPr sz="1600" spc="-25" dirty="0">
                <a:latin typeface="Times New Roman"/>
                <a:cs typeface="Times New Roman"/>
              </a:rPr>
              <a:t>Portables</a:t>
            </a:r>
            <a:endParaRPr sz="1600">
              <a:latin typeface="Times New Roman"/>
              <a:cs typeface="Times New Roman"/>
            </a:endParaRPr>
          </a:p>
          <a:p>
            <a:pPr marL="12700" marR="10795">
              <a:lnSpc>
                <a:spcPct val="104299"/>
              </a:lnSpc>
              <a:spcBef>
                <a:spcPts val="750"/>
              </a:spcBef>
              <a:tabLst>
                <a:tab pos="5504180" algn="l"/>
              </a:tabLst>
            </a:pPr>
            <a:r>
              <a:rPr sz="1600" spc="-50" dirty="0">
                <a:latin typeface="Times New Roman"/>
                <a:cs typeface="Times New Roman"/>
              </a:rPr>
              <a:t>The </a:t>
            </a:r>
            <a:r>
              <a:rPr sz="1600" spc="-40" dirty="0">
                <a:latin typeface="Times New Roman"/>
                <a:cs typeface="Times New Roman"/>
              </a:rPr>
              <a:t>difference </a:t>
            </a:r>
            <a:r>
              <a:rPr sz="1600" spc="-60" dirty="0">
                <a:latin typeface="Times New Roman"/>
                <a:cs typeface="Times New Roman"/>
              </a:rPr>
              <a:t>is </a:t>
            </a:r>
            <a:r>
              <a:rPr sz="1600" spc="-25" dirty="0">
                <a:latin typeface="Times New Roman"/>
                <a:cs typeface="Times New Roman"/>
              </a:rPr>
              <a:t>portables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dirty="0">
                <a:latin typeface="Times New Roman"/>
                <a:cs typeface="Times New Roman"/>
              </a:rPr>
              <a:t>be </a:t>
            </a:r>
            <a:r>
              <a:rPr sz="1600" spc="-30" dirty="0">
                <a:latin typeface="Times New Roman"/>
                <a:cs typeface="Times New Roman"/>
              </a:rPr>
              <a:t>used </a:t>
            </a:r>
            <a:r>
              <a:rPr sz="1600" spc="-70" dirty="0">
                <a:latin typeface="Times New Roman"/>
                <a:cs typeface="Times New Roman"/>
              </a:rPr>
              <a:t>while </a:t>
            </a:r>
            <a:r>
              <a:rPr sz="1600" spc="-35" dirty="0">
                <a:latin typeface="Times New Roman"/>
                <a:cs typeface="Times New Roman"/>
              </a:rPr>
              <a:t>travelling </a:t>
            </a:r>
            <a:r>
              <a:rPr sz="1600" spc="-30" dirty="0">
                <a:latin typeface="Times New Roman"/>
                <a:cs typeface="Times New Roman"/>
              </a:rPr>
              <a:t>whereas </a:t>
            </a:r>
            <a:r>
              <a:rPr sz="1600" spc="-10" dirty="0">
                <a:latin typeface="Times New Roman"/>
                <a:cs typeface="Times New Roman"/>
              </a:rPr>
              <a:t>desktops </a:t>
            </a:r>
            <a:r>
              <a:rPr sz="1600" spc="-35" dirty="0">
                <a:latin typeface="Times New Roman"/>
                <a:cs typeface="Times New Roman"/>
              </a:rPr>
              <a:t>computers </a:t>
            </a:r>
            <a:r>
              <a:rPr sz="1600" spc="-30" dirty="0">
                <a:latin typeface="Times New Roman"/>
                <a:cs typeface="Times New Roman"/>
              </a:rPr>
              <a:t>cannot </a:t>
            </a:r>
            <a:r>
              <a:rPr sz="1600" dirty="0">
                <a:latin typeface="Times New Roman"/>
                <a:cs typeface="Times New Roman"/>
              </a:rPr>
              <a:t>be  </a:t>
            </a:r>
            <a:r>
              <a:rPr sz="1600" spc="-10" dirty="0">
                <a:latin typeface="Times New Roman"/>
                <a:cs typeface="Times New Roman"/>
              </a:rPr>
              <a:t>ca</a:t>
            </a:r>
            <a:r>
              <a:rPr sz="1600" spc="-30" dirty="0">
                <a:latin typeface="Times New Roman"/>
                <a:cs typeface="Times New Roman"/>
              </a:rPr>
              <a:t>rr</a:t>
            </a:r>
            <a:r>
              <a:rPr sz="1600" spc="-110" dirty="0">
                <a:latin typeface="Times New Roman"/>
                <a:cs typeface="Times New Roman"/>
              </a:rPr>
              <a:t>i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d	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o</a:t>
            </a:r>
            <a:r>
              <a:rPr sz="1600" spc="-80" dirty="0">
                <a:latin typeface="Times New Roman"/>
                <a:cs typeface="Times New Roman"/>
              </a:rPr>
              <a:t>un</a:t>
            </a:r>
            <a:r>
              <a:rPr sz="1600" spc="70" dirty="0">
                <a:latin typeface="Times New Roman"/>
                <a:cs typeface="Times New Roman"/>
              </a:rPr>
              <a:t>d</a:t>
            </a:r>
            <a:r>
              <a:rPr sz="160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45" dirty="0">
                <a:latin typeface="Times New Roman"/>
                <a:cs typeface="Times New Roman"/>
              </a:rPr>
              <a:t>The </a:t>
            </a:r>
            <a:r>
              <a:rPr sz="1600" b="1" spc="-25" dirty="0">
                <a:latin typeface="Times New Roman"/>
                <a:cs typeface="Times New Roman"/>
              </a:rPr>
              <a:t>different </a:t>
            </a:r>
            <a:r>
              <a:rPr sz="1600" b="1" spc="-40" dirty="0">
                <a:latin typeface="Times New Roman"/>
                <a:cs typeface="Times New Roman"/>
              </a:rPr>
              <a:t>portable </a:t>
            </a:r>
            <a:r>
              <a:rPr sz="1600" b="1" spc="-35" dirty="0">
                <a:latin typeface="Times New Roman"/>
                <a:cs typeface="Times New Roman"/>
              </a:rPr>
              <a:t>computers </a:t>
            </a:r>
            <a:r>
              <a:rPr sz="1600" b="1" spc="-5" dirty="0">
                <a:latin typeface="Times New Roman"/>
                <a:cs typeface="Times New Roman"/>
              </a:rPr>
              <a:t>are</a:t>
            </a:r>
            <a:r>
              <a:rPr sz="1600" b="1" spc="-5">
                <a:latin typeface="Times New Roman"/>
                <a:cs typeface="Times New Roman"/>
              </a:rPr>
              <a:t>:</a:t>
            </a:r>
            <a:r>
              <a:rPr sz="1600" b="1">
                <a:latin typeface="Times New Roman"/>
                <a:cs typeface="Times New Roman"/>
              </a:rPr>
              <a:t> </a:t>
            </a:r>
            <a:r>
              <a:rPr sz="1600" b="1" smtClean="0">
                <a:latin typeface="Times New Roman"/>
                <a:cs typeface="Times New Roman"/>
              </a:rPr>
              <a:t>-</a:t>
            </a:r>
            <a:endParaRPr lang="en-IN" sz="1600" b="1" dirty="0" smtClean="0">
              <a:latin typeface="Times New Roman"/>
              <a:cs typeface="Times New Roman"/>
            </a:endParaRPr>
          </a:p>
          <a:p>
            <a:pPr marL="12700" marR="575945">
              <a:lnSpc>
                <a:spcPct val="1564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en-US" sz="1600" spc="-20" dirty="0" smtClean="0">
                <a:latin typeface="Times New Roman"/>
                <a:cs typeface="Times New Roman"/>
              </a:rPr>
              <a:t>Laptop  </a:t>
            </a:r>
            <a:r>
              <a:rPr lang="en-US" sz="1600" spc="25" dirty="0" smtClean="0">
                <a:latin typeface="Times New Roman"/>
                <a:cs typeface="Times New Roman"/>
              </a:rPr>
              <a:t>N</a:t>
            </a:r>
            <a:r>
              <a:rPr lang="en-US" sz="1600" dirty="0" smtClean="0">
                <a:latin typeface="Times New Roman"/>
                <a:cs typeface="Times New Roman"/>
              </a:rPr>
              <a:t>o</a:t>
            </a:r>
            <a:r>
              <a:rPr lang="en-US" sz="1600" spc="-35" dirty="0" smtClean="0">
                <a:latin typeface="Times New Roman"/>
                <a:cs typeface="Times New Roman"/>
              </a:rPr>
              <a:t>t</a:t>
            </a:r>
            <a:r>
              <a:rPr lang="en-US" sz="1600" spc="-10" dirty="0" smtClean="0">
                <a:latin typeface="Times New Roman"/>
                <a:cs typeface="Times New Roman"/>
              </a:rPr>
              <a:t>e</a:t>
            </a:r>
            <a:r>
              <a:rPr lang="en-US" sz="1600" dirty="0" smtClean="0">
                <a:latin typeface="Times New Roman"/>
                <a:cs typeface="Times New Roman"/>
              </a:rPr>
              <a:t>books</a:t>
            </a:r>
          </a:p>
          <a:p>
            <a:pPr marL="12700" marR="5080">
              <a:lnSpc>
                <a:spcPct val="156200"/>
              </a:lnSpc>
              <a:spcBef>
                <a:spcPts val="75"/>
              </a:spcBef>
              <a:buFont typeface="Arial" pitchFamily="34" charset="0"/>
              <a:buChar char="•"/>
            </a:pPr>
            <a:r>
              <a:rPr lang="en-US" sz="1600" spc="-40" dirty="0" smtClean="0">
                <a:latin typeface="Times New Roman"/>
                <a:cs typeface="Times New Roman"/>
              </a:rPr>
              <a:t>Palmtop (hand held)  </a:t>
            </a:r>
          </a:p>
          <a:p>
            <a:pPr marL="12700" marR="5080">
              <a:lnSpc>
                <a:spcPct val="156200"/>
              </a:lnSpc>
              <a:spcBef>
                <a:spcPts val="75"/>
              </a:spcBef>
              <a:buFont typeface="Arial" pitchFamily="34" charset="0"/>
              <a:buChar char="•"/>
            </a:pPr>
            <a:r>
              <a:rPr lang="en-US" sz="1600" spc="-25" dirty="0" smtClean="0">
                <a:latin typeface="Times New Roman"/>
                <a:cs typeface="Times New Roman"/>
              </a:rPr>
              <a:t>Wearable</a:t>
            </a:r>
            <a:r>
              <a:rPr lang="en-US" sz="1600" spc="180" dirty="0" smtClean="0">
                <a:latin typeface="Times New Roman"/>
                <a:cs typeface="Times New Roman"/>
              </a:rPr>
              <a:t> </a:t>
            </a:r>
            <a:r>
              <a:rPr lang="en-US" sz="1600" spc="-35" dirty="0" smtClean="0">
                <a:latin typeface="Times New Roman"/>
                <a:cs typeface="Times New Roman"/>
              </a:rPr>
              <a:t>computers</a:t>
            </a:r>
            <a:endParaRPr lang="en-US" sz="1600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1379" y="1150303"/>
            <a:ext cx="14711095" cy="75288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</a:pPr>
            <a:r>
              <a:rPr sz="1500" dirty="0">
                <a:latin typeface="Times New Roman"/>
                <a:cs typeface="Times New Roman"/>
              </a:rPr>
              <a:t>b.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Minicomputers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500" b="1" spc="-15" dirty="0">
                <a:latin typeface="Times New Roman"/>
                <a:cs typeface="Times New Roman"/>
              </a:rPr>
              <a:t>Definition</a:t>
            </a:r>
            <a:endParaRPr sz="1500">
              <a:latin typeface="Times New Roman"/>
              <a:cs typeface="Times New Roman"/>
            </a:endParaRPr>
          </a:p>
          <a:p>
            <a:pPr marL="12700" marR="14604" algn="just">
              <a:lnSpc>
                <a:spcPct val="104200"/>
              </a:lnSpc>
              <a:spcBef>
                <a:spcPts val="750"/>
              </a:spcBef>
            </a:pPr>
            <a:r>
              <a:rPr sz="1500" spc="-50" dirty="0">
                <a:latin typeface="Times New Roman"/>
                <a:cs typeface="Times New Roman"/>
              </a:rPr>
              <a:t>Through </a:t>
            </a:r>
            <a:r>
              <a:rPr sz="1500" spc="-55" dirty="0">
                <a:latin typeface="Times New Roman"/>
                <a:cs typeface="Times New Roman"/>
              </a:rPr>
              <a:t>it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spc="-45" dirty="0">
                <a:latin typeface="Times New Roman"/>
                <a:cs typeface="Times New Roman"/>
              </a:rPr>
              <a:t>almost impossible </a:t>
            </a:r>
            <a:r>
              <a:rPr sz="1500" spc="-20" dirty="0">
                <a:latin typeface="Times New Roman"/>
                <a:cs typeface="Times New Roman"/>
              </a:rPr>
              <a:t>to </a:t>
            </a:r>
            <a:r>
              <a:rPr sz="1500" spc="-50" dirty="0">
                <a:latin typeface="Times New Roman"/>
                <a:cs typeface="Times New Roman"/>
              </a:rPr>
              <a:t>define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minicomputer </a:t>
            </a:r>
            <a:r>
              <a:rPr sz="1500" spc="-30" dirty="0">
                <a:latin typeface="Times New Roman"/>
                <a:cs typeface="Times New Roman"/>
              </a:rPr>
              <a:t>system </a:t>
            </a:r>
            <a:r>
              <a:rPr sz="1500" spc="-40" dirty="0">
                <a:latin typeface="Times New Roman"/>
                <a:cs typeface="Times New Roman"/>
              </a:rPr>
              <a:t>anymore; </a:t>
            </a:r>
            <a:r>
              <a:rPr sz="1500" spc="-5" dirty="0">
                <a:latin typeface="Times New Roman"/>
                <a:cs typeface="Times New Roman"/>
              </a:rPr>
              <a:t>an </a:t>
            </a:r>
            <a:r>
              <a:rPr sz="1500" spc="-30" dirty="0">
                <a:latin typeface="Times New Roman"/>
                <a:cs typeface="Times New Roman"/>
              </a:rPr>
              <a:t>arbitrary </a:t>
            </a:r>
            <a:r>
              <a:rPr sz="1500" spc="-40" dirty="0">
                <a:latin typeface="Times New Roman"/>
                <a:cs typeface="Times New Roman"/>
              </a:rPr>
              <a:t>definit </a:t>
            </a:r>
            <a:r>
              <a:rPr sz="1500" spc="35" dirty="0">
                <a:latin typeface="Times New Roman"/>
                <a:cs typeface="Times New Roman"/>
              </a:rPr>
              <a:t>ion  </a:t>
            </a:r>
            <a:r>
              <a:rPr sz="1500" spc="-10" dirty="0">
                <a:latin typeface="Times New Roman"/>
                <a:cs typeface="Times New Roman"/>
              </a:rPr>
              <a:t>can </a:t>
            </a:r>
            <a:r>
              <a:rPr sz="1500" dirty="0">
                <a:latin typeface="Times New Roman"/>
                <a:cs typeface="Times New Roman"/>
              </a:rPr>
              <a:t>be </a:t>
            </a:r>
            <a:r>
              <a:rPr sz="1500" spc="-20" dirty="0">
                <a:latin typeface="Times New Roman"/>
                <a:cs typeface="Times New Roman"/>
              </a:rPr>
              <a:t>resorted </a:t>
            </a:r>
            <a:r>
              <a:rPr sz="1500" spc="-15" dirty="0">
                <a:latin typeface="Times New Roman"/>
                <a:cs typeface="Times New Roman"/>
              </a:rPr>
              <a:t>to. </a:t>
            </a:r>
            <a:r>
              <a:rPr sz="1500" spc="-65" dirty="0">
                <a:latin typeface="Times New Roman"/>
                <a:cs typeface="Times New Roman"/>
              </a:rPr>
              <a:t>This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20" dirty="0">
                <a:latin typeface="Times New Roman"/>
                <a:cs typeface="Times New Roman"/>
              </a:rPr>
              <a:t>way </a:t>
            </a:r>
            <a:r>
              <a:rPr sz="1500" spc="-55" dirty="0">
                <a:latin typeface="Times New Roman"/>
                <a:cs typeface="Times New Roman"/>
              </a:rPr>
              <a:t>it </a:t>
            </a:r>
            <a:r>
              <a:rPr sz="1500" spc="-25" dirty="0">
                <a:latin typeface="Times New Roman"/>
                <a:cs typeface="Times New Roman"/>
              </a:rPr>
              <a:t>goes: </a:t>
            </a:r>
            <a:r>
              <a:rPr sz="1500" spc="-60" dirty="0">
                <a:latin typeface="Times New Roman"/>
                <a:cs typeface="Times New Roman"/>
              </a:rPr>
              <a:t>"A </a:t>
            </a:r>
            <a:r>
              <a:rPr sz="1500" spc="-40" dirty="0">
                <a:latin typeface="Times New Roman"/>
                <a:cs typeface="Times New Roman"/>
              </a:rPr>
              <a:t>minicomputer </a:t>
            </a:r>
            <a:r>
              <a:rPr sz="1500" spc="-30" dirty="0">
                <a:latin typeface="Times New Roman"/>
                <a:cs typeface="Times New Roman"/>
              </a:rPr>
              <a:t>system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50" dirty="0">
                <a:latin typeface="Times New Roman"/>
                <a:cs typeface="Times New Roman"/>
              </a:rPr>
              <a:t>small </a:t>
            </a:r>
            <a:r>
              <a:rPr sz="1500" spc="-35" dirty="0">
                <a:latin typeface="Times New Roman"/>
                <a:cs typeface="Times New Roman"/>
              </a:rPr>
              <a:t>general </a:t>
            </a:r>
            <a:r>
              <a:rPr sz="1500" spc="-20" dirty="0">
                <a:latin typeface="Times New Roman"/>
                <a:cs typeface="Times New Roman"/>
              </a:rPr>
              <a:t>purpose  </a:t>
            </a:r>
            <a:r>
              <a:rPr sz="1500" spc="-35" dirty="0">
                <a:latin typeface="Times New Roman"/>
                <a:cs typeface="Times New Roman"/>
              </a:rPr>
              <a:t>computer </a:t>
            </a:r>
            <a:r>
              <a:rPr sz="1500" spc="-45" dirty="0">
                <a:latin typeface="Times New Roman"/>
                <a:cs typeface="Times New Roman"/>
              </a:rPr>
              <a:t>varying </a:t>
            </a:r>
            <a:r>
              <a:rPr sz="1500" spc="-55" dirty="0">
                <a:latin typeface="Times New Roman"/>
                <a:cs typeface="Times New Roman"/>
              </a:rPr>
              <a:t>in size </a:t>
            </a:r>
            <a:r>
              <a:rPr sz="1500" spc="-35" dirty="0">
                <a:latin typeface="Times New Roman"/>
                <a:cs typeface="Times New Roman"/>
              </a:rPr>
              <a:t>from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5" dirty="0">
                <a:latin typeface="Times New Roman"/>
                <a:cs typeface="Times New Roman"/>
              </a:rPr>
              <a:t>desktop </a:t>
            </a:r>
            <a:r>
              <a:rPr sz="1500" spc="-25" dirty="0">
                <a:latin typeface="Times New Roman"/>
                <a:cs typeface="Times New Roman"/>
              </a:rPr>
              <a:t>model </a:t>
            </a:r>
            <a:r>
              <a:rPr sz="1500" spc="-20" dirty="0">
                <a:latin typeface="Times New Roman"/>
                <a:cs typeface="Times New Roman"/>
              </a:rPr>
              <a:t>to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70" dirty="0">
                <a:latin typeface="Times New Roman"/>
                <a:cs typeface="Times New Roman"/>
              </a:rPr>
              <a:t>unit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55" dirty="0">
                <a:latin typeface="Times New Roman"/>
                <a:cs typeface="Times New Roman"/>
              </a:rPr>
              <a:t>size </a:t>
            </a:r>
            <a:r>
              <a:rPr sz="1500" dirty="0">
                <a:latin typeface="Times New Roman"/>
                <a:cs typeface="Times New Roman"/>
              </a:rPr>
              <a:t>of a </a:t>
            </a:r>
            <a:r>
              <a:rPr sz="1500" spc="-45" dirty="0">
                <a:latin typeface="Times New Roman"/>
                <a:cs typeface="Times New Roman"/>
              </a:rPr>
              <a:t>four </a:t>
            </a:r>
            <a:r>
              <a:rPr sz="1500" spc="-20" dirty="0">
                <a:latin typeface="Times New Roman"/>
                <a:cs typeface="Times New Roman"/>
              </a:rPr>
              <a:t>drawer </a:t>
            </a:r>
            <a:r>
              <a:rPr sz="1500" spc="-50" dirty="0">
                <a:latin typeface="Times New Roman"/>
                <a:cs typeface="Times New Roman"/>
              </a:rPr>
              <a:t>filing</a:t>
            </a:r>
            <a:r>
              <a:rPr sz="1500" spc="35" dirty="0">
                <a:latin typeface="Times New Roman"/>
                <a:cs typeface="Times New Roman"/>
              </a:rPr>
              <a:t> </a:t>
            </a:r>
            <a:r>
              <a:rPr sz="1500" spc="-45" dirty="0">
                <a:latin typeface="Times New Roman"/>
                <a:cs typeface="Times New Roman"/>
              </a:rPr>
              <a:t>cabinet".</a:t>
            </a:r>
            <a:endParaRPr sz="1500">
              <a:latin typeface="Times New Roman"/>
              <a:cs typeface="Times New Roman"/>
            </a:endParaRPr>
          </a:p>
          <a:p>
            <a:pPr marL="12700" marR="232410">
              <a:lnSpc>
                <a:spcPts val="1430"/>
              </a:lnSpc>
              <a:spcBef>
                <a:spcPts val="944"/>
              </a:spcBef>
            </a:pPr>
            <a:r>
              <a:rPr sz="1500" spc="-5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minicomputer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30" dirty="0">
                <a:latin typeface="Times New Roman"/>
                <a:cs typeface="Times New Roman"/>
              </a:rPr>
              <a:t>type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35" dirty="0">
                <a:latin typeface="Times New Roman"/>
                <a:cs typeface="Times New Roman"/>
              </a:rPr>
              <a:t>computer that </a:t>
            </a:r>
            <a:r>
              <a:rPr sz="1500" spc="-15" dirty="0">
                <a:latin typeface="Times New Roman"/>
                <a:cs typeface="Times New Roman"/>
              </a:rPr>
              <a:t>possesses </a:t>
            </a:r>
            <a:r>
              <a:rPr sz="1500" spc="-35" dirty="0">
                <a:latin typeface="Times New Roman"/>
                <a:cs typeface="Times New Roman"/>
              </a:rPr>
              <a:t>most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35" dirty="0">
                <a:latin typeface="Times New Roman"/>
                <a:cs typeface="Times New Roman"/>
              </a:rPr>
              <a:t>features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35" dirty="0">
                <a:latin typeface="Times New Roman"/>
                <a:cs typeface="Times New Roman"/>
              </a:rPr>
              <a:t>capabilities </a:t>
            </a:r>
            <a:r>
              <a:rPr sz="1500" dirty="0">
                <a:latin typeface="Times New Roman"/>
                <a:cs typeface="Times New Roman"/>
              </a:rPr>
              <a:t>of a  </a:t>
            </a:r>
            <a:r>
              <a:rPr sz="1500" spc="-50" dirty="0">
                <a:latin typeface="Times New Roman"/>
                <a:cs typeface="Times New Roman"/>
              </a:rPr>
              <a:t>large </a:t>
            </a:r>
            <a:r>
              <a:rPr sz="1500" spc="-35" dirty="0">
                <a:latin typeface="Times New Roman"/>
                <a:cs typeface="Times New Roman"/>
              </a:rPr>
              <a:t>computer </a:t>
            </a:r>
            <a:r>
              <a:rPr sz="1500" spc="-30" dirty="0">
                <a:latin typeface="Times New Roman"/>
                <a:cs typeface="Times New Roman"/>
              </a:rPr>
              <a:t>but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spc="-55" dirty="0">
                <a:latin typeface="Times New Roman"/>
                <a:cs typeface="Times New Roman"/>
              </a:rPr>
              <a:t>smaller in </a:t>
            </a:r>
            <a:r>
              <a:rPr sz="1500" spc="-30" dirty="0">
                <a:latin typeface="Times New Roman"/>
                <a:cs typeface="Times New Roman"/>
              </a:rPr>
              <a:t>physical</a:t>
            </a:r>
            <a:r>
              <a:rPr sz="1500" spc="100" dirty="0">
                <a:latin typeface="Times New Roman"/>
                <a:cs typeface="Times New Roman"/>
              </a:rPr>
              <a:t> </a:t>
            </a:r>
            <a:r>
              <a:rPr sz="1500" spc="-45" dirty="0">
                <a:latin typeface="Times New Roman"/>
                <a:cs typeface="Times New Roman"/>
              </a:rPr>
              <a:t>size.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40640">
              <a:lnSpc>
                <a:spcPct val="102499"/>
              </a:lnSpc>
            </a:pPr>
            <a:r>
              <a:rPr sz="1500" spc="-5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minicomputer </a:t>
            </a:r>
            <a:r>
              <a:rPr sz="1500" spc="-75" dirty="0">
                <a:latin typeface="Times New Roman"/>
                <a:cs typeface="Times New Roman"/>
              </a:rPr>
              <a:t>fills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10" dirty="0">
                <a:latin typeface="Times New Roman"/>
                <a:cs typeface="Times New Roman"/>
              </a:rPr>
              <a:t>space </a:t>
            </a:r>
            <a:r>
              <a:rPr sz="1500" spc="-20" dirty="0">
                <a:latin typeface="Times New Roman"/>
                <a:cs typeface="Times New Roman"/>
              </a:rPr>
              <a:t>between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35" dirty="0">
                <a:latin typeface="Times New Roman"/>
                <a:cs typeface="Times New Roman"/>
              </a:rPr>
              <a:t>mainframe </a:t>
            </a:r>
            <a:r>
              <a:rPr sz="1500" spc="-30" dirty="0">
                <a:latin typeface="Times New Roman"/>
                <a:cs typeface="Times New Roman"/>
              </a:rPr>
              <a:t>and microcomputer, and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spc="-55" dirty="0">
                <a:latin typeface="Times New Roman"/>
                <a:cs typeface="Times New Roman"/>
              </a:rPr>
              <a:t>smaller </a:t>
            </a:r>
            <a:r>
              <a:rPr sz="1500" spc="-35" dirty="0">
                <a:latin typeface="Times New Roman"/>
                <a:cs typeface="Times New Roman"/>
              </a:rPr>
              <a:t>than 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45" dirty="0">
                <a:latin typeface="Times New Roman"/>
                <a:cs typeface="Times New Roman"/>
              </a:rPr>
              <a:t>former </a:t>
            </a:r>
            <a:r>
              <a:rPr sz="1500" spc="-30" dirty="0">
                <a:latin typeface="Times New Roman"/>
                <a:cs typeface="Times New Roman"/>
              </a:rPr>
              <a:t>but </a:t>
            </a:r>
            <a:r>
              <a:rPr sz="1500" spc="-40" dirty="0">
                <a:latin typeface="Times New Roman"/>
                <a:cs typeface="Times New Roman"/>
              </a:rPr>
              <a:t>larger </a:t>
            </a:r>
            <a:r>
              <a:rPr sz="1500" spc="-35" dirty="0">
                <a:latin typeface="Times New Roman"/>
                <a:cs typeface="Times New Roman"/>
              </a:rPr>
              <a:t>than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35" dirty="0">
                <a:latin typeface="Times New Roman"/>
                <a:cs typeface="Times New Roman"/>
              </a:rPr>
              <a:t>latter. </a:t>
            </a:r>
            <a:r>
              <a:rPr sz="1500" spc="-30" dirty="0">
                <a:latin typeface="Times New Roman"/>
                <a:cs typeface="Times New Roman"/>
              </a:rPr>
              <a:t>Minicomputers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45" dirty="0">
                <a:latin typeface="Times New Roman"/>
                <a:cs typeface="Times New Roman"/>
              </a:rPr>
              <a:t>mainly </a:t>
            </a:r>
            <a:r>
              <a:rPr sz="1500" spc="-30" dirty="0">
                <a:latin typeface="Times New Roman"/>
                <a:cs typeface="Times New Roman"/>
              </a:rPr>
              <a:t>used </a:t>
            </a:r>
            <a:r>
              <a:rPr sz="1500" spc="-10" dirty="0">
                <a:latin typeface="Times New Roman"/>
                <a:cs typeface="Times New Roman"/>
              </a:rPr>
              <a:t>as </a:t>
            </a:r>
            <a:r>
              <a:rPr sz="1500" spc="-50" dirty="0">
                <a:latin typeface="Times New Roman"/>
                <a:cs typeface="Times New Roman"/>
              </a:rPr>
              <a:t>small </a:t>
            </a:r>
            <a:r>
              <a:rPr sz="1500" dirty="0">
                <a:latin typeface="Times New Roman"/>
                <a:cs typeface="Times New Roman"/>
              </a:rPr>
              <a:t>or </a:t>
            </a:r>
            <a:r>
              <a:rPr sz="1500" spc="-45" dirty="0">
                <a:latin typeface="Times New Roman"/>
                <a:cs typeface="Times New Roman"/>
              </a:rPr>
              <a:t>midrange </a:t>
            </a:r>
            <a:r>
              <a:rPr sz="1500" spc="-30" dirty="0">
                <a:latin typeface="Times New Roman"/>
                <a:cs typeface="Times New Roman"/>
              </a:rPr>
              <a:t>servers  </a:t>
            </a:r>
            <a:r>
              <a:rPr sz="1500" spc="-35" dirty="0">
                <a:latin typeface="Times New Roman"/>
                <a:cs typeface="Times New Roman"/>
              </a:rPr>
              <a:t>operating </a:t>
            </a:r>
            <a:r>
              <a:rPr sz="1500" spc="-45" dirty="0">
                <a:latin typeface="Times New Roman"/>
                <a:cs typeface="Times New Roman"/>
              </a:rPr>
              <a:t>business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45" dirty="0">
                <a:latin typeface="Times New Roman"/>
                <a:cs typeface="Times New Roman"/>
              </a:rPr>
              <a:t>scientific </a:t>
            </a:r>
            <a:r>
              <a:rPr sz="1500" spc="-30" dirty="0">
                <a:latin typeface="Times New Roman"/>
                <a:cs typeface="Times New Roman"/>
              </a:rPr>
              <a:t>applications. However,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35" dirty="0">
                <a:latin typeface="Times New Roman"/>
                <a:cs typeface="Times New Roman"/>
              </a:rPr>
              <a:t>use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20" dirty="0">
                <a:latin typeface="Times New Roman"/>
                <a:cs typeface="Times New Roman"/>
              </a:rPr>
              <a:t>term </a:t>
            </a:r>
            <a:r>
              <a:rPr sz="1500" spc="-40" dirty="0">
                <a:latin typeface="Times New Roman"/>
                <a:cs typeface="Times New Roman"/>
              </a:rPr>
              <a:t>minicomputer </a:t>
            </a:r>
            <a:r>
              <a:rPr sz="1500" spc="-35" dirty="0">
                <a:latin typeface="Times New Roman"/>
                <a:cs typeface="Times New Roman"/>
              </a:rPr>
              <a:t>has  </a:t>
            </a:r>
            <a:r>
              <a:rPr sz="1500" spc="-40" dirty="0">
                <a:latin typeface="Times New Roman"/>
                <a:cs typeface="Times New Roman"/>
              </a:rPr>
              <a:t>diminished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35" dirty="0">
                <a:latin typeface="Times New Roman"/>
                <a:cs typeface="Times New Roman"/>
              </a:rPr>
              <a:t>has </a:t>
            </a:r>
            <a:r>
              <a:rPr sz="1500" spc="-40" dirty="0">
                <a:latin typeface="Times New Roman"/>
                <a:cs typeface="Times New Roman"/>
              </a:rPr>
              <a:t>merged </a:t>
            </a:r>
            <a:r>
              <a:rPr sz="1500" spc="-50" dirty="0">
                <a:latin typeface="Times New Roman"/>
                <a:cs typeface="Times New Roman"/>
              </a:rPr>
              <a:t>with</a:t>
            </a:r>
            <a:r>
              <a:rPr sz="1500" spc="4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servers.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5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minicomputer may </a:t>
            </a:r>
            <a:r>
              <a:rPr sz="1500" spc="-35" dirty="0">
                <a:latin typeface="Times New Roman"/>
                <a:cs typeface="Times New Roman"/>
              </a:rPr>
              <a:t>also </a:t>
            </a:r>
            <a:r>
              <a:rPr sz="1500" dirty="0">
                <a:latin typeface="Times New Roman"/>
                <a:cs typeface="Times New Roman"/>
              </a:rPr>
              <a:t>be </a:t>
            </a:r>
            <a:r>
              <a:rPr sz="1500" spc="-45" dirty="0">
                <a:latin typeface="Times New Roman"/>
                <a:cs typeface="Times New Roman"/>
              </a:rPr>
              <a:t>called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mid-range</a:t>
            </a:r>
            <a:r>
              <a:rPr sz="1500" spc="100" dirty="0">
                <a:latin typeface="Times New Roman"/>
                <a:cs typeface="Times New Roman"/>
              </a:rPr>
              <a:t> </a:t>
            </a:r>
            <a:r>
              <a:rPr sz="1500" spc="-35" dirty="0">
                <a:latin typeface="Times New Roman"/>
                <a:cs typeface="Times New Roman"/>
              </a:rPr>
              <a:t>computer.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500" b="1" spc="15" dirty="0">
                <a:latin typeface="Times New Roman"/>
                <a:cs typeface="Times New Roman"/>
              </a:rPr>
              <a:t>Uses</a:t>
            </a:r>
            <a:endParaRPr sz="1500">
              <a:latin typeface="Times New Roman"/>
              <a:cs typeface="Times New Roman"/>
            </a:endParaRPr>
          </a:p>
          <a:p>
            <a:pPr marL="12700" marR="537210">
              <a:lnSpc>
                <a:spcPct val="104299"/>
              </a:lnSpc>
              <a:spcBef>
                <a:spcPts val="750"/>
              </a:spcBef>
            </a:pPr>
            <a:r>
              <a:rPr sz="1500" spc="-65" dirty="0">
                <a:latin typeface="Times New Roman"/>
                <a:cs typeface="Times New Roman"/>
              </a:rPr>
              <a:t>Minis </a:t>
            </a:r>
            <a:r>
              <a:rPr sz="1500" spc="-25" dirty="0">
                <a:latin typeface="Times New Roman"/>
                <a:cs typeface="Times New Roman"/>
              </a:rPr>
              <a:t>were </a:t>
            </a:r>
            <a:r>
              <a:rPr sz="1500" spc="-40" dirty="0">
                <a:latin typeface="Times New Roman"/>
                <a:cs typeface="Times New Roman"/>
              </a:rPr>
              <a:t>designed </a:t>
            </a:r>
            <a:r>
              <a:rPr sz="1500" spc="-35" dirty="0">
                <a:latin typeface="Times New Roman"/>
                <a:cs typeface="Times New Roman"/>
              </a:rPr>
              <a:t>for control, </a:t>
            </a:r>
            <a:r>
              <a:rPr sz="1500" spc="-25" dirty="0">
                <a:latin typeface="Times New Roman"/>
                <a:cs typeface="Times New Roman"/>
              </a:rPr>
              <a:t>instrumentation, </a:t>
            </a:r>
            <a:r>
              <a:rPr sz="1500" spc="-60" dirty="0">
                <a:latin typeface="Times New Roman"/>
                <a:cs typeface="Times New Roman"/>
              </a:rPr>
              <a:t>human </a:t>
            </a:r>
            <a:r>
              <a:rPr sz="1500" spc="-35" dirty="0">
                <a:latin typeface="Times New Roman"/>
                <a:cs typeface="Times New Roman"/>
              </a:rPr>
              <a:t>interaction,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25" dirty="0">
                <a:latin typeface="Times New Roman"/>
                <a:cs typeface="Times New Roman"/>
              </a:rPr>
              <a:t>communication  </a:t>
            </a:r>
            <a:r>
              <a:rPr sz="1500" spc="-40" dirty="0">
                <a:latin typeface="Times New Roman"/>
                <a:cs typeface="Times New Roman"/>
              </a:rPr>
              <a:t>switching </a:t>
            </a:r>
            <a:r>
              <a:rPr sz="1500" spc="-10" dirty="0">
                <a:latin typeface="Times New Roman"/>
                <a:cs typeface="Times New Roman"/>
              </a:rPr>
              <a:t>as </a:t>
            </a:r>
            <a:r>
              <a:rPr sz="1500" spc="-50" dirty="0">
                <a:latin typeface="Times New Roman"/>
                <a:cs typeface="Times New Roman"/>
              </a:rPr>
              <a:t>distinct </a:t>
            </a:r>
            <a:r>
              <a:rPr sz="1500" spc="-35" dirty="0">
                <a:latin typeface="Times New Roman"/>
                <a:cs typeface="Times New Roman"/>
              </a:rPr>
              <a:t>from calculation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15" dirty="0">
                <a:latin typeface="Times New Roman"/>
                <a:cs typeface="Times New Roman"/>
              </a:rPr>
              <a:t>record</a:t>
            </a:r>
            <a:r>
              <a:rPr sz="1500" spc="-110" dirty="0">
                <a:latin typeface="Times New Roman"/>
                <a:cs typeface="Times New Roman"/>
              </a:rPr>
              <a:t> </a:t>
            </a:r>
            <a:r>
              <a:rPr sz="1500" spc="-40" dirty="0">
                <a:latin typeface="Times New Roman"/>
                <a:cs typeface="Times New Roman"/>
              </a:rPr>
              <a:t>keeping.</a:t>
            </a:r>
            <a:endParaRPr sz="1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1699"/>
              </a:lnSpc>
              <a:spcBef>
                <a:spcPts val="860"/>
              </a:spcBef>
            </a:pPr>
            <a:r>
              <a:rPr sz="1500" spc="-25" dirty="0">
                <a:latin typeface="Times New Roman"/>
                <a:cs typeface="Times New Roman"/>
              </a:rPr>
              <a:t>Today's </a:t>
            </a:r>
            <a:r>
              <a:rPr sz="1500" spc="-35" dirty="0">
                <a:latin typeface="Times New Roman"/>
                <a:cs typeface="Times New Roman"/>
              </a:rPr>
              <a:t>typical </a:t>
            </a:r>
            <a:r>
              <a:rPr sz="1500" spc="-75" dirty="0">
                <a:latin typeface="Times New Roman"/>
                <a:cs typeface="Times New Roman"/>
              </a:rPr>
              <a:t>mini </a:t>
            </a:r>
            <a:r>
              <a:rPr sz="1500" spc="-70" dirty="0">
                <a:latin typeface="Times New Roman"/>
                <a:cs typeface="Times New Roman"/>
              </a:rPr>
              <a:t>will </a:t>
            </a:r>
            <a:r>
              <a:rPr sz="1500" spc="-25" dirty="0">
                <a:latin typeface="Times New Roman"/>
                <a:cs typeface="Times New Roman"/>
              </a:rPr>
              <a:t>surpass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dirty="0">
                <a:latin typeface="Times New Roman"/>
                <a:cs typeface="Times New Roman"/>
              </a:rPr>
              <a:t>PC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spc="-25" dirty="0">
                <a:latin typeface="Times New Roman"/>
                <a:cs typeface="Times New Roman"/>
              </a:rPr>
              <a:t>storage </a:t>
            </a:r>
            <a:r>
              <a:rPr sz="1500" spc="-30" dirty="0">
                <a:latin typeface="Times New Roman"/>
                <a:cs typeface="Times New Roman"/>
              </a:rPr>
              <a:t>capacity, </a:t>
            </a:r>
            <a:r>
              <a:rPr sz="1500" spc="-10" dirty="0">
                <a:latin typeface="Times New Roman"/>
                <a:cs typeface="Times New Roman"/>
              </a:rPr>
              <a:t>speed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40" dirty="0">
                <a:latin typeface="Times New Roman"/>
                <a:cs typeface="Times New Roman"/>
              </a:rPr>
              <a:t>arithmetic </a:t>
            </a:r>
            <a:r>
              <a:rPr sz="1500" spc="-30" dirty="0">
                <a:latin typeface="Times New Roman"/>
                <a:cs typeface="Times New Roman"/>
              </a:rPr>
              <a:t>operations and  </a:t>
            </a:r>
            <a:r>
              <a:rPr sz="1500" spc="-45" dirty="0">
                <a:latin typeface="Times New Roman"/>
                <a:cs typeface="Times New Roman"/>
              </a:rPr>
              <a:t>ability </a:t>
            </a:r>
            <a:r>
              <a:rPr sz="1500" spc="-20" dirty="0">
                <a:latin typeface="Times New Roman"/>
                <a:cs typeface="Times New Roman"/>
              </a:rPr>
              <a:t>to support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variety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35" dirty="0">
                <a:latin typeface="Times New Roman"/>
                <a:cs typeface="Times New Roman"/>
              </a:rPr>
              <a:t>peripherals. </a:t>
            </a:r>
            <a:r>
              <a:rPr sz="1500" spc="-65" dirty="0">
                <a:latin typeface="Times New Roman"/>
                <a:cs typeface="Times New Roman"/>
              </a:rPr>
              <a:t>Minis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50" dirty="0">
                <a:latin typeface="Times New Roman"/>
                <a:cs typeface="Times New Roman"/>
              </a:rPr>
              <a:t>usually </a:t>
            </a:r>
            <a:r>
              <a:rPr sz="1500" spc="-30" dirty="0">
                <a:latin typeface="Times New Roman"/>
                <a:cs typeface="Times New Roman"/>
              </a:rPr>
              <a:t>multi-user </a:t>
            </a:r>
            <a:r>
              <a:rPr sz="1500" spc="-35" dirty="0">
                <a:latin typeface="Times New Roman"/>
                <a:cs typeface="Times New Roman"/>
              </a:rPr>
              <a:t>computers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spc="-25" dirty="0">
                <a:latin typeface="Times New Roman"/>
                <a:cs typeface="Times New Roman"/>
              </a:rPr>
              <a:t>contract </a:t>
            </a:r>
            <a:r>
              <a:rPr sz="1500" spc="-20" dirty="0">
                <a:latin typeface="Times New Roman"/>
                <a:cs typeface="Times New Roman"/>
              </a:rPr>
              <a:t>to 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35" dirty="0">
                <a:latin typeface="Times New Roman"/>
                <a:cs typeface="Times New Roman"/>
              </a:rPr>
              <a:t>micros.One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40" dirty="0">
                <a:latin typeface="Times New Roman"/>
                <a:cs typeface="Times New Roman"/>
              </a:rPr>
              <a:t>the </a:t>
            </a:r>
            <a:r>
              <a:rPr sz="1500" spc="-35" dirty="0">
                <a:latin typeface="Times New Roman"/>
                <a:cs typeface="Times New Roman"/>
              </a:rPr>
              <a:t>most </a:t>
            </a:r>
            <a:r>
              <a:rPr sz="1500" spc="-45" dirty="0">
                <a:latin typeface="Times New Roman"/>
                <a:cs typeface="Times New Roman"/>
              </a:rPr>
              <a:t>important </a:t>
            </a:r>
            <a:r>
              <a:rPr sz="1500" spc="-30" dirty="0">
                <a:latin typeface="Times New Roman"/>
                <a:cs typeface="Times New Roman"/>
              </a:rPr>
              <a:t>uses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70" dirty="0">
                <a:latin typeface="Times New Roman"/>
                <a:cs typeface="Times New Roman"/>
              </a:rPr>
              <a:t>minis </a:t>
            </a:r>
            <a:r>
              <a:rPr sz="1500" spc="-60" dirty="0">
                <a:latin typeface="Times New Roman"/>
                <a:cs typeface="Times New Roman"/>
              </a:rPr>
              <a:t>is </a:t>
            </a:r>
            <a:r>
              <a:rPr sz="1500" spc="-55" dirty="0">
                <a:latin typeface="Times New Roman"/>
                <a:cs typeface="Times New Roman"/>
              </a:rPr>
              <a:t>in </a:t>
            </a:r>
            <a:r>
              <a:rPr sz="1500" spc="-40" dirty="0">
                <a:latin typeface="Times New Roman"/>
                <a:cs typeface="Times New Roman"/>
              </a:rPr>
              <a:t>Distributed </a:t>
            </a:r>
            <a:r>
              <a:rPr sz="1500" spc="-15" dirty="0">
                <a:latin typeface="Times New Roman"/>
                <a:cs typeface="Times New Roman"/>
              </a:rPr>
              <a:t>data </a:t>
            </a:r>
            <a:r>
              <a:rPr sz="1500" spc="-30" dirty="0">
                <a:latin typeface="Times New Roman"/>
                <a:cs typeface="Times New Roman"/>
              </a:rPr>
              <a:t>processing</a:t>
            </a:r>
            <a:r>
              <a:rPr sz="1500" spc="130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networks.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500" spc="-5" dirty="0">
                <a:latin typeface="Times New Roman"/>
                <a:cs typeface="Times New Roman"/>
              </a:rPr>
              <a:t>c. </a:t>
            </a:r>
            <a:r>
              <a:rPr sz="1500" b="1" spc="-5" dirty="0">
                <a:latin typeface="Times New Roman"/>
                <a:cs typeface="Times New Roman"/>
              </a:rPr>
              <a:t>Mainframe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500" b="1" spc="-15" dirty="0">
                <a:latin typeface="Times New Roman"/>
                <a:cs typeface="Times New Roman"/>
              </a:rPr>
              <a:t>Definition</a:t>
            </a:r>
            <a:endParaRPr sz="1500">
              <a:latin typeface="Times New Roman"/>
              <a:cs typeface="Times New Roman"/>
            </a:endParaRPr>
          </a:p>
          <a:p>
            <a:pPr marL="12700" marR="23495">
              <a:lnSpc>
                <a:spcPct val="104299"/>
              </a:lnSpc>
              <a:spcBef>
                <a:spcPts val="750"/>
              </a:spcBef>
            </a:pPr>
            <a:r>
              <a:rPr sz="1500" spc="-40" dirty="0">
                <a:latin typeface="Times New Roman"/>
                <a:cs typeface="Times New Roman"/>
              </a:rPr>
              <a:t>Mainframes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30" dirty="0">
                <a:latin typeface="Times New Roman"/>
                <a:cs typeface="Times New Roman"/>
              </a:rPr>
              <a:t>type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35" dirty="0">
                <a:latin typeface="Times New Roman"/>
                <a:cs typeface="Times New Roman"/>
              </a:rPr>
              <a:t>computer that generally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25" dirty="0">
                <a:latin typeface="Times New Roman"/>
                <a:cs typeface="Times New Roman"/>
              </a:rPr>
              <a:t>known </a:t>
            </a:r>
            <a:r>
              <a:rPr sz="1500" spc="-35" dirty="0">
                <a:latin typeface="Times New Roman"/>
                <a:cs typeface="Times New Roman"/>
              </a:rPr>
              <a:t>for </a:t>
            </a:r>
            <a:r>
              <a:rPr sz="1500" spc="-50" dirty="0">
                <a:latin typeface="Times New Roman"/>
                <a:cs typeface="Times New Roman"/>
              </a:rPr>
              <a:t>their large </a:t>
            </a:r>
            <a:r>
              <a:rPr sz="1500" spc="-45" dirty="0">
                <a:latin typeface="Times New Roman"/>
                <a:cs typeface="Times New Roman"/>
              </a:rPr>
              <a:t>size, </a:t>
            </a:r>
            <a:r>
              <a:rPr sz="1500" spc="-50" dirty="0">
                <a:latin typeface="Times New Roman"/>
                <a:cs typeface="Times New Roman"/>
              </a:rPr>
              <a:t>amount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15" dirty="0">
                <a:latin typeface="Times New Roman"/>
                <a:cs typeface="Times New Roman"/>
              </a:rPr>
              <a:t>storage,  </a:t>
            </a:r>
            <a:r>
              <a:rPr sz="1500" spc="-30" dirty="0">
                <a:latin typeface="Times New Roman"/>
                <a:cs typeface="Times New Roman"/>
              </a:rPr>
              <a:t>processing </a:t>
            </a:r>
            <a:r>
              <a:rPr sz="1500" spc="-15" dirty="0">
                <a:latin typeface="Times New Roman"/>
                <a:cs typeface="Times New Roman"/>
              </a:rPr>
              <a:t>power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70" dirty="0">
                <a:latin typeface="Times New Roman"/>
                <a:cs typeface="Times New Roman"/>
              </a:rPr>
              <a:t>high </a:t>
            </a:r>
            <a:r>
              <a:rPr sz="1500" spc="-45" dirty="0">
                <a:latin typeface="Times New Roman"/>
                <a:cs typeface="Times New Roman"/>
              </a:rPr>
              <a:t>level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reliability.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500" b="1" dirty="0">
                <a:latin typeface="Times New Roman"/>
                <a:cs typeface="Times New Roman"/>
              </a:rPr>
              <a:t>Use</a:t>
            </a:r>
            <a:endParaRPr sz="1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4299"/>
              </a:lnSpc>
              <a:spcBef>
                <a:spcPts val="750"/>
              </a:spcBef>
            </a:pPr>
            <a:r>
              <a:rPr sz="1500" spc="-40" dirty="0">
                <a:latin typeface="Times New Roman"/>
                <a:cs typeface="Times New Roman"/>
              </a:rPr>
              <a:t>They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35" dirty="0">
                <a:latin typeface="Times New Roman"/>
                <a:cs typeface="Times New Roman"/>
              </a:rPr>
              <a:t>primarily </a:t>
            </a:r>
            <a:r>
              <a:rPr sz="1500" spc="-30" dirty="0">
                <a:latin typeface="Times New Roman"/>
                <a:cs typeface="Times New Roman"/>
              </a:rPr>
              <a:t>used </a:t>
            </a:r>
            <a:r>
              <a:rPr sz="1500" dirty="0">
                <a:latin typeface="Times New Roman"/>
                <a:cs typeface="Times New Roman"/>
              </a:rPr>
              <a:t>by </a:t>
            </a:r>
            <a:r>
              <a:rPr sz="1500" spc="-50" dirty="0">
                <a:latin typeface="Times New Roman"/>
                <a:cs typeface="Times New Roman"/>
              </a:rPr>
              <a:t>large </a:t>
            </a:r>
            <a:r>
              <a:rPr sz="1500" spc="-30" dirty="0">
                <a:latin typeface="Times New Roman"/>
                <a:cs typeface="Times New Roman"/>
              </a:rPr>
              <a:t>organizations </a:t>
            </a:r>
            <a:r>
              <a:rPr sz="1500" spc="-35" dirty="0">
                <a:latin typeface="Times New Roman"/>
                <a:cs typeface="Times New Roman"/>
              </a:rPr>
              <a:t>for </a:t>
            </a:r>
            <a:r>
              <a:rPr sz="1500" spc="-20" dirty="0">
                <a:latin typeface="Times New Roman"/>
                <a:cs typeface="Times New Roman"/>
              </a:rPr>
              <a:t>mission-critical</a:t>
            </a:r>
            <a:r>
              <a:rPr sz="1500" spc="260" dirty="0">
                <a:latin typeface="Times New Roman"/>
                <a:cs typeface="Times New Roman"/>
              </a:rPr>
              <a:t> </a:t>
            </a:r>
            <a:r>
              <a:rPr sz="1500" spc="-35" dirty="0">
                <a:latin typeface="Times New Roman"/>
                <a:cs typeface="Times New Roman"/>
              </a:rPr>
              <a:t>applications requiring </a:t>
            </a:r>
            <a:r>
              <a:rPr sz="1500" spc="-10" dirty="0">
                <a:latin typeface="Times New Roman"/>
                <a:cs typeface="Times New Roman"/>
              </a:rPr>
              <a:t>high  </a:t>
            </a:r>
            <a:r>
              <a:rPr sz="1500" spc="-60" dirty="0">
                <a:latin typeface="Times New Roman"/>
                <a:cs typeface="Times New Roman"/>
              </a:rPr>
              <a:t>volumes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15" dirty="0">
                <a:latin typeface="Times New Roman"/>
                <a:cs typeface="Times New Roman"/>
              </a:rPr>
              <a:t>data </a:t>
            </a:r>
            <a:r>
              <a:rPr sz="1500" spc="-35" dirty="0">
                <a:latin typeface="Times New Roman"/>
                <a:cs typeface="Times New Roman"/>
              </a:rPr>
              <a:t>processing, industry </a:t>
            </a:r>
            <a:r>
              <a:rPr sz="1500" spc="-30" dirty="0">
                <a:latin typeface="Times New Roman"/>
                <a:cs typeface="Times New Roman"/>
              </a:rPr>
              <a:t>and </a:t>
            </a:r>
            <a:r>
              <a:rPr sz="1500" spc="-40" dirty="0">
                <a:latin typeface="Times New Roman"/>
                <a:cs typeface="Times New Roman"/>
              </a:rPr>
              <a:t>consumer </a:t>
            </a:r>
            <a:r>
              <a:rPr sz="1500" spc="-35" dirty="0">
                <a:latin typeface="Times New Roman"/>
                <a:cs typeface="Times New Roman"/>
              </a:rPr>
              <a:t>statistics, </a:t>
            </a:r>
            <a:r>
              <a:rPr sz="1500" spc="-35" dirty="0">
                <a:latin typeface="Times New Roman"/>
                <a:cs typeface="Times New Roman"/>
                <a:hlinkClick r:id="rId2"/>
              </a:rPr>
              <a:t>enterprise </a:t>
            </a:r>
            <a:r>
              <a:rPr sz="1500" spc="-25" dirty="0">
                <a:latin typeface="Times New Roman"/>
                <a:cs typeface="Times New Roman"/>
                <a:hlinkClick r:id="rId2"/>
              </a:rPr>
              <a:t>resource </a:t>
            </a:r>
            <a:r>
              <a:rPr sz="1500" spc="-40" dirty="0">
                <a:latin typeface="Times New Roman"/>
                <a:cs typeface="Times New Roman"/>
                <a:hlinkClick r:id="rId2"/>
              </a:rPr>
              <a:t>planning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and  </a:t>
            </a:r>
            <a:r>
              <a:rPr sz="1500" spc="-35" dirty="0">
                <a:latin typeface="Times New Roman"/>
                <a:cs typeface="Times New Roman"/>
                <a:hlinkClick r:id="rId3"/>
              </a:rPr>
              <a:t>transaction</a:t>
            </a:r>
            <a:r>
              <a:rPr sz="1500" spc="25" dirty="0">
                <a:latin typeface="Times New Roman"/>
                <a:cs typeface="Times New Roman"/>
                <a:hlinkClick r:id="rId3"/>
              </a:rPr>
              <a:t> </a:t>
            </a:r>
            <a:r>
              <a:rPr sz="1500" spc="-35" dirty="0">
                <a:latin typeface="Times New Roman"/>
                <a:cs typeface="Times New Roman"/>
                <a:hlinkClick r:id="rId3"/>
              </a:rPr>
              <a:t>processing.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b="1" spc="-25" dirty="0">
                <a:latin typeface="Times New Roman"/>
                <a:cs typeface="Times New Roman"/>
              </a:rPr>
              <a:t>Characteristics</a:t>
            </a:r>
            <a:endParaRPr sz="1500">
              <a:latin typeface="Times New Roman"/>
              <a:cs typeface="Times New Roman"/>
            </a:endParaRPr>
          </a:p>
          <a:p>
            <a:pPr marL="12700" marR="24130">
              <a:lnSpc>
                <a:spcPct val="104299"/>
              </a:lnSpc>
              <a:spcBef>
                <a:spcPts val="825"/>
              </a:spcBef>
            </a:pPr>
            <a:r>
              <a:rPr sz="1500" spc="-15" dirty="0">
                <a:latin typeface="Times New Roman"/>
                <a:cs typeface="Times New Roman"/>
              </a:rPr>
              <a:t>In </a:t>
            </a:r>
            <a:r>
              <a:rPr sz="1500" spc="-45" dirty="0">
                <a:latin typeface="Times New Roman"/>
                <a:cs typeface="Times New Roman"/>
              </a:rPr>
              <a:t>general, </a:t>
            </a:r>
            <a:r>
              <a:rPr sz="1500" spc="-35" dirty="0">
                <a:latin typeface="Times New Roman"/>
                <a:cs typeface="Times New Roman"/>
              </a:rPr>
              <a:t>there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40" dirty="0">
                <a:latin typeface="Times New Roman"/>
                <a:cs typeface="Times New Roman"/>
              </a:rPr>
              <a:t>few </a:t>
            </a:r>
            <a:r>
              <a:rPr sz="1500" spc="-25" dirty="0">
                <a:latin typeface="Times New Roman"/>
                <a:cs typeface="Times New Roman"/>
              </a:rPr>
              <a:t>characteristics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spc="-35" dirty="0">
                <a:latin typeface="Times New Roman"/>
                <a:cs typeface="Times New Roman"/>
              </a:rPr>
              <a:t>mainframes that </a:t>
            </a:r>
            <a:r>
              <a:rPr sz="1500" spc="-15" dirty="0">
                <a:latin typeface="Times New Roman"/>
                <a:cs typeface="Times New Roman"/>
              </a:rPr>
              <a:t>are </a:t>
            </a:r>
            <a:r>
              <a:rPr sz="1500" spc="-40" dirty="0">
                <a:latin typeface="Times New Roman"/>
                <a:cs typeface="Times New Roman"/>
              </a:rPr>
              <a:t>common among all </a:t>
            </a:r>
            <a:r>
              <a:rPr sz="1500" spc="-35" dirty="0">
                <a:latin typeface="Times New Roman"/>
                <a:cs typeface="Times New Roman"/>
              </a:rPr>
              <a:t>mainfra </a:t>
            </a:r>
            <a:r>
              <a:rPr sz="1500" spc="-20" dirty="0">
                <a:latin typeface="Times New Roman"/>
                <a:cs typeface="Times New Roman"/>
              </a:rPr>
              <a:t>me  </a:t>
            </a:r>
            <a:r>
              <a:rPr sz="1500" spc="-30" dirty="0">
                <a:latin typeface="Times New Roman"/>
                <a:cs typeface="Times New Roman"/>
              </a:rPr>
              <a:t>vendors: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549" y="885317"/>
            <a:ext cx="15264145" cy="6042873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469900" indent="-229235">
              <a:lnSpc>
                <a:spcPct val="100000"/>
              </a:lnSpc>
              <a:spcBef>
                <a:spcPts val="2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25" dirty="0">
                <a:latin typeface="Times New Roman"/>
                <a:cs typeface="Times New Roman"/>
              </a:rPr>
              <a:t>Nearly </a:t>
            </a:r>
            <a:r>
              <a:rPr sz="1600" spc="-40" dirty="0">
                <a:latin typeface="Times New Roman"/>
                <a:cs typeface="Times New Roman"/>
              </a:rPr>
              <a:t>all </a:t>
            </a:r>
            <a:r>
              <a:rPr sz="1600" spc="-45" dirty="0">
                <a:latin typeface="Times New Roman"/>
                <a:cs typeface="Times New Roman"/>
              </a:rPr>
              <a:t>mainframes have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45" dirty="0">
                <a:latin typeface="Times New Roman"/>
                <a:cs typeface="Times New Roman"/>
              </a:rPr>
              <a:t>ability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spc="-40" dirty="0">
                <a:latin typeface="Times New Roman"/>
                <a:cs typeface="Times New Roman"/>
              </a:rPr>
              <a:t>run </a:t>
            </a:r>
            <a:r>
              <a:rPr sz="1600" spc="-10" dirty="0">
                <a:latin typeface="Times New Roman"/>
                <a:cs typeface="Times New Roman"/>
              </a:rPr>
              <a:t>(or </a:t>
            </a:r>
            <a:r>
              <a:rPr sz="1600" spc="-30" dirty="0">
                <a:latin typeface="Times New Roman"/>
                <a:cs typeface="Times New Roman"/>
              </a:rPr>
              <a:t>host) </a:t>
            </a:r>
            <a:r>
              <a:rPr sz="1600" spc="-45" dirty="0">
                <a:latin typeface="Times New Roman"/>
                <a:cs typeface="Times New Roman"/>
              </a:rPr>
              <a:t>multiple </a:t>
            </a:r>
            <a:r>
              <a:rPr sz="1600" spc="-35" dirty="0">
                <a:latin typeface="Times New Roman"/>
                <a:cs typeface="Times New Roman"/>
              </a:rPr>
              <a:t>operating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systems.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0" dirty="0">
                <a:latin typeface="Times New Roman"/>
                <a:cs typeface="Times New Roman"/>
              </a:rPr>
              <a:t>Mainframes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spc="-5" dirty="0">
                <a:latin typeface="Times New Roman"/>
                <a:cs typeface="Times New Roman"/>
              </a:rPr>
              <a:t>add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30" dirty="0">
                <a:latin typeface="Times New Roman"/>
                <a:cs typeface="Times New Roman"/>
              </a:rPr>
              <a:t>hot </a:t>
            </a:r>
            <a:r>
              <a:rPr sz="1600" spc="-20" dirty="0">
                <a:latin typeface="Times New Roman"/>
                <a:cs typeface="Times New Roman"/>
              </a:rPr>
              <a:t>swap </a:t>
            </a:r>
            <a:r>
              <a:rPr sz="1600" spc="-30" dirty="0">
                <a:latin typeface="Times New Roman"/>
                <a:cs typeface="Times New Roman"/>
              </a:rPr>
              <a:t>system </a:t>
            </a:r>
            <a:r>
              <a:rPr sz="1600" spc="-25" dirty="0">
                <a:latin typeface="Times New Roman"/>
                <a:cs typeface="Times New Roman"/>
              </a:rPr>
              <a:t>capacity </a:t>
            </a:r>
            <a:r>
              <a:rPr sz="1600" spc="-50" dirty="0">
                <a:latin typeface="Times New Roman"/>
                <a:cs typeface="Times New Roman"/>
              </a:rPr>
              <a:t>without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disruption.</a:t>
            </a:r>
            <a:endParaRPr sz="1600">
              <a:latin typeface="Times New Roman"/>
              <a:cs typeface="Times New Roman"/>
            </a:endParaRPr>
          </a:p>
          <a:p>
            <a:pPr marL="469900" marR="11430" indent="-229235">
              <a:lnSpc>
                <a:spcPts val="1430"/>
              </a:lnSpc>
              <a:spcBef>
                <a:spcPts val="19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0" dirty="0">
                <a:latin typeface="Times New Roman"/>
                <a:cs typeface="Times New Roman"/>
              </a:rPr>
              <a:t>Mainframes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40" dirty="0">
                <a:latin typeface="Times New Roman"/>
                <a:cs typeface="Times New Roman"/>
              </a:rPr>
              <a:t>designed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spc="-50" dirty="0">
                <a:latin typeface="Times New Roman"/>
                <a:cs typeface="Times New Roman"/>
              </a:rPr>
              <a:t>handle </a:t>
            </a:r>
            <a:r>
              <a:rPr sz="1600" spc="-30" dirty="0">
                <a:latin typeface="Times New Roman"/>
                <a:cs typeface="Times New Roman"/>
              </a:rPr>
              <a:t>very </a:t>
            </a:r>
            <a:r>
              <a:rPr sz="1600" spc="-70" dirty="0">
                <a:latin typeface="Times New Roman"/>
                <a:cs typeface="Times New Roman"/>
              </a:rPr>
              <a:t>high </a:t>
            </a:r>
            <a:r>
              <a:rPr sz="1600" spc="-65" dirty="0">
                <a:latin typeface="Times New Roman"/>
                <a:cs typeface="Times New Roman"/>
              </a:rPr>
              <a:t>volume </a:t>
            </a:r>
            <a:r>
              <a:rPr sz="1600" spc="-55" dirty="0">
                <a:latin typeface="Times New Roman"/>
                <a:cs typeface="Times New Roman"/>
              </a:rPr>
              <a:t>input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35" dirty="0">
                <a:latin typeface="Times New Roman"/>
                <a:cs typeface="Times New Roman"/>
              </a:rPr>
              <a:t>output </a:t>
            </a:r>
            <a:r>
              <a:rPr sz="1600" spc="-15" dirty="0">
                <a:latin typeface="Times New Roman"/>
                <a:cs typeface="Times New Roman"/>
              </a:rPr>
              <a:t>(I/O)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15" dirty="0">
                <a:latin typeface="Times New Roman"/>
                <a:cs typeface="Times New Roman"/>
              </a:rPr>
              <a:t>emphasize  </a:t>
            </a:r>
            <a:r>
              <a:rPr sz="1600" spc="-40" dirty="0">
                <a:latin typeface="Times New Roman"/>
                <a:cs typeface="Times New Roman"/>
              </a:rPr>
              <a:t>throughout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computing.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5" dirty="0">
                <a:latin typeface="Times New Roman"/>
                <a:cs typeface="Times New Roman"/>
              </a:rPr>
              <a:t>A </a:t>
            </a:r>
            <a:r>
              <a:rPr sz="1600" spc="-70" dirty="0">
                <a:latin typeface="Times New Roman"/>
                <a:cs typeface="Times New Roman"/>
              </a:rPr>
              <a:t>single </a:t>
            </a:r>
            <a:r>
              <a:rPr sz="1600" spc="-50" dirty="0">
                <a:latin typeface="Times New Roman"/>
                <a:cs typeface="Times New Roman"/>
              </a:rPr>
              <a:t>mainframe </a:t>
            </a:r>
            <a:r>
              <a:rPr sz="1600" spc="-10" dirty="0">
                <a:latin typeface="Times New Roman"/>
                <a:cs typeface="Times New Roman"/>
              </a:rPr>
              <a:t>can </a:t>
            </a:r>
            <a:r>
              <a:rPr sz="1600" spc="-25" dirty="0">
                <a:latin typeface="Times New Roman"/>
                <a:cs typeface="Times New Roman"/>
              </a:rPr>
              <a:t>replace dozens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25" dirty="0">
                <a:latin typeface="Times New Roman"/>
                <a:cs typeface="Times New Roman"/>
              </a:rPr>
              <a:t>even </a:t>
            </a:r>
            <a:r>
              <a:rPr sz="1600" spc="-35" dirty="0">
                <a:latin typeface="Times New Roman"/>
                <a:cs typeface="Times New Roman"/>
              </a:rPr>
              <a:t>hundreds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55" dirty="0">
                <a:latin typeface="Times New Roman"/>
                <a:cs typeface="Times New Roman"/>
              </a:rPr>
              <a:t>smaller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servers.</a:t>
            </a:r>
            <a:endParaRPr sz="16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215"/>
              </a:spcBef>
            </a:pPr>
            <a:r>
              <a:rPr sz="1600" dirty="0">
                <a:latin typeface="Times New Roman"/>
                <a:cs typeface="Times New Roman"/>
              </a:rPr>
              <a:t>d.</a:t>
            </a:r>
            <a:r>
              <a:rPr sz="1600" spc="2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Supercomputer</a:t>
            </a:r>
            <a:endParaRPr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15" dirty="0">
                <a:latin typeface="Times New Roman"/>
                <a:cs typeface="Times New Roman"/>
              </a:rPr>
              <a:t>Definition</a:t>
            </a:r>
            <a:endParaRPr sz="1600">
              <a:latin typeface="Times New Roman"/>
              <a:cs typeface="Times New Roman"/>
            </a:endParaRPr>
          </a:p>
          <a:p>
            <a:pPr marL="12700" marR="241300">
              <a:lnSpc>
                <a:spcPct val="102499"/>
              </a:lnSpc>
              <a:spcBef>
                <a:spcPts val="850"/>
              </a:spcBef>
            </a:pPr>
            <a:r>
              <a:rPr sz="1600" spc="-5" dirty="0">
                <a:latin typeface="Times New Roman"/>
                <a:cs typeface="Times New Roman"/>
              </a:rPr>
              <a:t>A </a:t>
            </a:r>
            <a:r>
              <a:rPr sz="1600" spc="-30" dirty="0">
                <a:latin typeface="Times New Roman"/>
                <a:cs typeface="Times New Roman"/>
              </a:rPr>
              <a:t>supercomputer </a:t>
            </a:r>
            <a:r>
              <a:rPr sz="1600" spc="-60" dirty="0">
                <a:latin typeface="Times New Roman"/>
                <a:cs typeface="Times New Roman"/>
              </a:rPr>
              <a:t>is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0" dirty="0">
                <a:latin typeface="Times New Roman"/>
                <a:cs typeface="Times New Roman"/>
              </a:rPr>
              <a:t>type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5" dirty="0">
                <a:latin typeface="Times New Roman"/>
                <a:cs typeface="Times New Roman"/>
              </a:rPr>
              <a:t>computer that has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5" dirty="0">
                <a:latin typeface="Times New Roman"/>
                <a:cs typeface="Times New Roman"/>
              </a:rPr>
              <a:t>architecture, </a:t>
            </a:r>
            <a:r>
              <a:rPr sz="1600" spc="-25" dirty="0">
                <a:latin typeface="Times New Roman"/>
                <a:cs typeface="Times New Roman"/>
              </a:rPr>
              <a:t>resources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35" dirty="0">
                <a:latin typeface="Times New Roman"/>
                <a:cs typeface="Times New Roman"/>
              </a:rPr>
              <a:t>components </a:t>
            </a:r>
            <a:r>
              <a:rPr sz="1600" spc="-20" dirty="0">
                <a:latin typeface="Times New Roman"/>
                <a:cs typeface="Times New Roman"/>
              </a:rPr>
              <a:t>to  </a:t>
            </a:r>
            <a:r>
              <a:rPr sz="1600" spc="-45" dirty="0">
                <a:latin typeface="Times New Roman"/>
                <a:cs typeface="Times New Roman"/>
              </a:rPr>
              <a:t>achieve </a:t>
            </a:r>
            <a:r>
              <a:rPr sz="1600" spc="-55" dirty="0">
                <a:latin typeface="Times New Roman"/>
                <a:cs typeface="Times New Roman"/>
              </a:rPr>
              <a:t>massive </a:t>
            </a:r>
            <a:r>
              <a:rPr sz="1600" spc="-30" dirty="0">
                <a:latin typeface="Times New Roman"/>
                <a:cs typeface="Times New Roman"/>
              </a:rPr>
              <a:t>computing </a:t>
            </a:r>
            <a:r>
              <a:rPr sz="1600" spc="-15" dirty="0">
                <a:latin typeface="Times New Roman"/>
                <a:cs typeface="Times New Roman"/>
              </a:rPr>
              <a:t>power. </a:t>
            </a:r>
            <a:r>
              <a:rPr sz="1600" spc="-25" dirty="0">
                <a:latin typeface="Times New Roman"/>
                <a:cs typeface="Times New Roman"/>
              </a:rPr>
              <a:t>Today's </a:t>
            </a:r>
            <a:r>
              <a:rPr sz="1600" spc="-30" dirty="0">
                <a:latin typeface="Times New Roman"/>
                <a:cs typeface="Times New Roman"/>
              </a:rPr>
              <a:t>supercomputers </a:t>
            </a:r>
            <a:r>
              <a:rPr sz="1600" spc="-35" dirty="0">
                <a:latin typeface="Times New Roman"/>
                <a:cs typeface="Times New Roman"/>
              </a:rPr>
              <a:t>consists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5" dirty="0">
                <a:latin typeface="Times New Roman"/>
                <a:cs typeface="Times New Roman"/>
              </a:rPr>
              <a:t>tens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5" dirty="0">
                <a:latin typeface="Times New Roman"/>
                <a:cs typeface="Times New Roman"/>
              </a:rPr>
              <a:t>thousands </a:t>
            </a:r>
            <a:r>
              <a:rPr sz="1600" dirty="0">
                <a:latin typeface="Times New Roman"/>
                <a:cs typeface="Times New Roman"/>
              </a:rPr>
              <a:t>of  </a:t>
            </a:r>
            <a:r>
              <a:rPr sz="1600" spc="-15" dirty="0">
                <a:latin typeface="Times New Roman"/>
                <a:cs typeface="Times New Roman"/>
              </a:rPr>
              <a:t>processors </a:t>
            </a:r>
            <a:r>
              <a:rPr sz="1600" spc="-35" dirty="0">
                <a:latin typeface="Times New Roman"/>
                <a:cs typeface="Times New Roman"/>
              </a:rPr>
              <a:t>that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30" dirty="0">
                <a:latin typeface="Times New Roman"/>
                <a:cs typeface="Times New Roman"/>
              </a:rPr>
              <a:t>able </a:t>
            </a:r>
            <a:r>
              <a:rPr sz="1600" spc="-20" dirty="0">
                <a:latin typeface="Times New Roman"/>
                <a:cs typeface="Times New Roman"/>
              </a:rPr>
              <a:t>to </a:t>
            </a:r>
            <a:r>
              <a:rPr sz="1600" spc="-25" dirty="0">
                <a:latin typeface="Times New Roman"/>
                <a:cs typeface="Times New Roman"/>
              </a:rPr>
              <a:t>perform </a:t>
            </a:r>
            <a:r>
              <a:rPr sz="1600" spc="-50" dirty="0">
                <a:latin typeface="Times New Roman"/>
                <a:cs typeface="Times New Roman"/>
              </a:rPr>
              <a:t>billions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45" dirty="0">
                <a:latin typeface="Times New Roman"/>
                <a:cs typeface="Times New Roman"/>
              </a:rPr>
              <a:t>trillions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0" dirty="0">
                <a:latin typeface="Times New Roman"/>
                <a:cs typeface="Times New Roman"/>
              </a:rPr>
              <a:t>calculations </a:t>
            </a:r>
            <a:r>
              <a:rPr sz="1600" dirty="0">
                <a:latin typeface="Times New Roman"/>
                <a:cs typeface="Times New Roman"/>
              </a:rPr>
              <a:t>or </a:t>
            </a:r>
            <a:r>
              <a:rPr sz="1600" spc="-35" dirty="0">
                <a:latin typeface="Times New Roman"/>
                <a:cs typeface="Times New Roman"/>
              </a:rPr>
              <a:t>computations </a:t>
            </a:r>
            <a:r>
              <a:rPr sz="1600" spc="-5" dirty="0">
                <a:latin typeface="Times New Roman"/>
                <a:cs typeface="Times New Roman"/>
              </a:rPr>
              <a:t>per  </a:t>
            </a:r>
            <a:r>
              <a:rPr sz="1600" spc="-20" dirty="0">
                <a:latin typeface="Times New Roman"/>
                <a:cs typeface="Times New Roman"/>
              </a:rPr>
              <a:t>second.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600" b="1" spc="15" dirty="0">
                <a:latin typeface="Times New Roman"/>
                <a:cs typeface="Times New Roman"/>
              </a:rPr>
              <a:t>Uses</a:t>
            </a:r>
            <a:endParaRPr sz="1600">
              <a:latin typeface="Times New Roman"/>
              <a:cs typeface="Times New Roman"/>
            </a:endParaRPr>
          </a:p>
          <a:p>
            <a:pPr marL="12700" marR="133350">
              <a:lnSpc>
                <a:spcPct val="104400"/>
              </a:lnSpc>
              <a:spcBef>
                <a:spcPts val="750"/>
              </a:spcBef>
            </a:pPr>
            <a:r>
              <a:rPr sz="1600" spc="-30" dirty="0">
                <a:latin typeface="Times New Roman"/>
                <a:cs typeface="Times New Roman"/>
              </a:rPr>
              <a:t>Supercomputers play </a:t>
            </a:r>
            <a:r>
              <a:rPr sz="1600" spc="-5" dirty="0">
                <a:latin typeface="Times New Roman"/>
                <a:cs typeface="Times New Roman"/>
              </a:rPr>
              <a:t>an </a:t>
            </a:r>
            <a:r>
              <a:rPr sz="1600" spc="-45" dirty="0">
                <a:latin typeface="Times New Roman"/>
                <a:cs typeface="Times New Roman"/>
              </a:rPr>
              <a:t>important </a:t>
            </a:r>
            <a:r>
              <a:rPr sz="1600" spc="-35" dirty="0">
                <a:latin typeface="Times New Roman"/>
                <a:cs typeface="Times New Roman"/>
              </a:rPr>
              <a:t>role </a:t>
            </a:r>
            <a:r>
              <a:rPr sz="1600" spc="-55" dirty="0">
                <a:latin typeface="Times New Roman"/>
                <a:cs typeface="Times New Roman"/>
              </a:rPr>
              <a:t>in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70" dirty="0">
                <a:latin typeface="Times New Roman"/>
                <a:cs typeface="Times New Roman"/>
              </a:rPr>
              <a:t>field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0" dirty="0">
                <a:latin typeface="Times New Roman"/>
                <a:cs typeface="Times New Roman"/>
                <a:hlinkClick r:id="rId2"/>
              </a:rPr>
              <a:t>computational science,</a:t>
            </a:r>
            <a:r>
              <a:rPr sz="1600" spc="-30" dirty="0">
                <a:latin typeface="Times New Roman"/>
                <a:cs typeface="Times New Roman"/>
              </a:rPr>
              <a:t> and </a:t>
            </a:r>
            <a:r>
              <a:rPr sz="1600" spc="-15" dirty="0">
                <a:latin typeface="Times New Roman"/>
                <a:cs typeface="Times New Roman"/>
              </a:rPr>
              <a:t>are </a:t>
            </a:r>
            <a:r>
              <a:rPr sz="1600" spc="-25" dirty="0">
                <a:latin typeface="Times New Roman"/>
                <a:cs typeface="Times New Roman"/>
              </a:rPr>
              <a:t>used </a:t>
            </a:r>
            <a:r>
              <a:rPr sz="1600" spc="-35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a  </a:t>
            </a:r>
            <a:r>
              <a:rPr sz="1600" spc="-40" dirty="0">
                <a:latin typeface="Times New Roman"/>
                <a:cs typeface="Times New Roman"/>
              </a:rPr>
              <a:t>wide range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25" dirty="0">
                <a:latin typeface="Times New Roman"/>
                <a:cs typeface="Times New Roman"/>
              </a:rPr>
              <a:t>computationally </a:t>
            </a:r>
            <a:r>
              <a:rPr sz="1600" spc="-45" dirty="0">
                <a:latin typeface="Times New Roman"/>
                <a:cs typeface="Times New Roman"/>
              </a:rPr>
              <a:t>intensive </a:t>
            </a:r>
            <a:r>
              <a:rPr sz="1600" spc="-15" dirty="0">
                <a:latin typeface="Times New Roman"/>
                <a:cs typeface="Times New Roman"/>
              </a:rPr>
              <a:t>tasks </a:t>
            </a:r>
            <a:r>
              <a:rPr sz="1600" spc="-55" dirty="0">
                <a:latin typeface="Times New Roman"/>
                <a:cs typeface="Times New Roman"/>
              </a:rPr>
              <a:t>in </a:t>
            </a:r>
            <a:r>
              <a:rPr sz="1600" spc="-45" dirty="0">
                <a:latin typeface="Times New Roman"/>
                <a:cs typeface="Times New Roman"/>
              </a:rPr>
              <a:t>various </a:t>
            </a:r>
            <a:r>
              <a:rPr sz="1600" spc="-50" dirty="0">
                <a:latin typeface="Times New Roman"/>
                <a:cs typeface="Times New Roman"/>
              </a:rPr>
              <a:t>fields,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including: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0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0" dirty="0">
                <a:latin typeface="Times New Roman"/>
                <a:cs typeface="Times New Roman"/>
              </a:rPr>
              <a:t>Q</a:t>
            </a:r>
            <a:r>
              <a:rPr sz="1600" spc="-40" dirty="0">
                <a:latin typeface="Times New Roman"/>
                <a:cs typeface="Times New Roman"/>
                <a:hlinkClick r:id="rId3"/>
              </a:rPr>
              <a:t>uantum  </a:t>
            </a:r>
            <a:r>
              <a:rPr sz="1600" spc="-45" dirty="0">
                <a:latin typeface="Times New Roman"/>
                <a:cs typeface="Times New Roman"/>
                <a:hlinkClick r:id="rId3"/>
              </a:rPr>
              <a:t>mechanics,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25" dirty="0">
                <a:latin typeface="Times New Roman"/>
                <a:cs typeface="Times New Roman"/>
              </a:rPr>
              <a:t>W</a:t>
            </a:r>
            <a:r>
              <a:rPr sz="1600" spc="-25" dirty="0">
                <a:latin typeface="Times New Roman"/>
                <a:cs typeface="Times New Roman"/>
                <a:hlinkClick r:id="rId4"/>
              </a:rPr>
              <a:t>eather</a:t>
            </a:r>
            <a:r>
              <a:rPr sz="1600" spc="80" dirty="0">
                <a:latin typeface="Times New Roman"/>
                <a:cs typeface="Times New Roman"/>
                <a:hlinkClick r:id="rId4"/>
              </a:rPr>
              <a:t> </a:t>
            </a:r>
            <a:r>
              <a:rPr sz="1600" spc="-35" dirty="0">
                <a:latin typeface="Times New Roman"/>
                <a:cs typeface="Times New Roman"/>
                <a:hlinkClick r:id="rId4"/>
              </a:rPr>
              <a:t>forecasting,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3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50" dirty="0">
                <a:latin typeface="Times New Roman"/>
                <a:cs typeface="Times New Roman"/>
              </a:rPr>
              <a:t>C</a:t>
            </a:r>
            <a:r>
              <a:rPr sz="1600" spc="-50" dirty="0">
                <a:latin typeface="Times New Roman"/>
                <a:cs typeface="Times New Roman"/>
                <a:hlinkClick r:id="rId5"/>
              </a:rPr>
              <a:t>limate</a:t>
            </a:r>
            <a:r>
              <a:rPr sz="1600" spc="110" dirty="0">
                <a:latin typeface="Times New Roman"/>
                <a:cs typeface="Times New Roman"/>
                <a:hlinkClick r:id="rId5"/>
              </a:rPr>
              <a:t> </a:t>
            </a:r>
            <a:r>
              <a:rPr sz="1600" spc="-20" dirty="0">
                <a:latin typeface="Times New Roman"/>
                <a:cs typeface="Times New Roman"/>
                <a:hlinkClick r:id="rId5"/>
              </a:rPr>
              <a:t>research,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4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30" dirty="0">
                <a:latin typeface="Times New Roman"/>
                <a:cs typeface="Times New Roman"/>
              </a:rPr>
              <a:t>O</a:t>
            </a:r>
            <a:r>
              <a:rPr sz="1600" spc="-30" dirty="0">
                <a:latin typeface="Times New Roman"/>
                <a:cs typeface="Times New Roman"/>
                <a:hlinkClick r:id="rId6"/>
              </a:rPr>
              <a:t>il and </a:t>
            </a:r>
            <a:r>
              <a:rPr sz="1600" spc="-35" dirty="0">
                <a:latin typeface="Times New Roman"/>
                <a:cs typeface="Times New Roman"/>
                <a:hlinkClick r:id="rId6"/>
              </a:rPr>
              <a:t>gas</a:t>
            </a:r>
            <a:r>
              <a:rPr sz="1600" spc="20" dirty="0">
                <a:latin typeface="Times New Roman"/>
                <a:cs typeface="Times New Roman"/>
                <a:hlinkClick r:id="rId6"/>
              </a:rPr>
              <a:t> </a:t>
            </a:r>
            <a:r>
              <a:rPr sz="1600" spc="-35" dirty="0">
                <a:latin typeface="Times New Roman"/>
                <a:cs typeface="Times New Roman"/>
                <a:hlinkClick r:id="rId6"/>
              </a:rPr>
              <a:t>exploration,</a:t>
            </a:r>
            <a:endParaRPr sz="1600">
              <a:latin typeface="Times New Roman"/>
              <a:cs typeface="Times New Roman"/>
            </a:endParaRPr>
          </a:p>
          <a:p>
            <a:pPr marL="469900" marR="247015" indent="-229235">
              <a:lnSpc>
                <a:spcPts val="1430"/>
              </a:lnSpc>
              <a:spcBef>
                <a:spcPts val="19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0" dirty="0">
                <a:latin typeface="Times New Roman"/>
                <a:cs typeface="Times New Roman"/>
              </a:rPr>
              <a:t>M</a:t>
            </a:r>
            <a:r>
              <a:rPr sz="1600" spc="-40" dirty="0">
                <a:latin typeface="Times New Roman"/>
                <a:cs typeface="Times New Roman"/>
                <a:hlinkClick r:id="rId7"/>
              </a:rPr>
              <a:t>olecular </a:t>
            </a:r>
            <a:r>
              <a:rPr sz="1600" spc="-45" dirty="0">
                <a:latin typeface="Times New Roman"/>
                <a:cs typeface="Times New Roman"/>
                <a:hlinkClick r:id="rId7"/>
              </a:rPr>
              <a:t>modeling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(computing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5" dirty="0">
                <a:latin typeface="Times New Roman"/>
                <a:cs typeface="Times New Roman"/>
              </a:rPr>
              <a:t>structures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25" dirty="0">
                <a:latin typeface="Times New Roman"/>
                <a:cs typeface="Times New Roman"/>
              </a:rPr>
              <a:t>properties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35" dirty="0">
                <a:latin typeface="Times New Roman"/>
                <a:cs typeface="Times New Roman"/>
              </a:rPr>
              <a:t>chemical </a:t>
            </a:r>
            <a:r>
              <a:rPr sz="1600" spc="-30" dirty="0">
                <a:latin typeface="Times New Roman"/>
                <a:cs typeface="Times New Roman"/>
              </a:rPr>
              <a:t>compounds,  biological </a:t>
            </a:r>
            <a:r>
              <a:rPr sz="1600" spc="-25" dirty="0">
                <a:latin typeface="Times New Roman"/>
                <a:cs typeface="Times New Roman"/>
                <a:hlinkClick r:id="rId8"/>
              </a:rPr>
              <a:t>macromolecules,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polymers, </a:t>
            </a:r>
            <a:r>
              <a:rPr sz="1600" spc="-30" dirty="0">
                <a:latin typeface="Times New Roman"/>
                <a:cs typeface="Times New Roman"/>
              </a:rPr>
              <a:t>and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crystals),</a:t>
            </a:r>
            <a:endParaRPr sz="1600">
              <a:latin typeface="Times New Roman"/>
              <a:cs typeface="Times New Roman"/>
            </a:endParaRPr>
          </a:p>
          <a:p>
            <a:pPr marL="469900" marR="274320" indent="-229235">
              <a:lnSpc>
                <a:spcPct val="101600"/>
              </a:lnSpc>
              <a:spcBef>
                <a:spcPts val="6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600" spc="-45" dirty="0">
                <a:latin typeface="Times New Roman"/>
                <a:cs typeface="Times New Roman"/>
              </a:rPr>
              <a:t>And </a:t>
            </a:r>
            <a:r>
              <a:rPr sz="1600" spc="-40" dirty="0">
                <a:latin typeface="Times New Roman"/>
                <a:cs typeface="Times New Roman"/>
              </a:rPr>
              <a:t>physical </a:t>
            </a:r>
            <a:r>
              <a:rPr sz="1600" spc="-35" dirty="0">
                <a:latin typeface="Times New Roman"/>
                <a:cs typeface="Times New Roman"/>
              </a:rPr>
              <a:t>simulations </a:t>
            </a:r>
            <a:r>
              <a:rPr sz="1600" spc="-30" dirty="0">
                <a:latin typeface="Times New Roman"/>
                <a:cs typeface="Times New Roman"/>
              </a:rPr>
              <a:t>(such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35" dirty="0">
                <a:latin typeface="Times New Roman"/>
                <a:cs typeface="Times New Roman"/>
              </a:rPr>
              <a:t>simulations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35" dirty="0">
                <a:latin typeface="Times New Roman"/>
                <a:cs typeface="Times New Roman"/>
              </a:rPr>
              <a:t>early </a:t>
            </a:r>
            <a:r>
              <a:rPr sz="1600" spc="-50" dirty="0">
                <a:latin typeface="Times New Roman"/>
                <a:cs typeface="Times New Roman"/>
              </a:rPr>
              <a:t>moments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0" dirty="0">
                <a:latin typeface="Times New Roman"/>
                <a:cs typeface="Times New Roman"/>
              </a:rPr>
              <a:t>the </a:t>
            </a:r>
            <a:r>
              <a:rPr sz="1600" spc="-50" dirty="0">
                <a:latin typeface="Times New Roman"/>
                <a:cs typeface="Times New Roman"/>
              </a:rPr>
              <a:t>universe,  </a:t>
            </a:r>
            <a:r>
              <a:rPr sz="1600" spc="-45" dirty="0">
                <a:latin typeface="Times New Roman"/>
                <a:cs typeface="Times New Roman"/>
              </a:rPr>
              <a:t>airplane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20" dirty="0">
                <a:latin typeface="Times New Roman"/>
                <a:cs typeface="Times New Roman"/>
              </a:rPr>
              <a:t>spacecraft </a:t>
            </a:r>
            <a:r>
              <a:rPr sz="1600" spc="-40" dirty="0">
                <a:latin typeface="Times New Roman"/>
                <a:cs typeface="Times New Roman"/>
              </a:rPr>
              <a:t>aerodynamics, the </a:t>
            </a:r>
            <a:r>
              <a:rPr sz="1600" spc="-30" dirty="0">
                <a:latin typeface="Times New Roman"/>
                <a:cs typeface="Times New Roman"/>
              </a:rPr>
              <a:t>detonation </a:t>
            </a:r>
            <a:r>
              <a:rPr sz="1600" dirty="0">
                <a:latin typeface="Times New Roman"/>
                <a:cs typeface="Times New Roman"/>
              </a:rPr>
              <a:t>of </a:t>
            </a:r>
            <a:r>
              <a:rPr sz="1600" spc="-45" dirty="0">
                <a:latin typeface="Times New Roman"/>
                <a:cs typeface="Times New Roman"/>
                <a:hlinkClick r:id="rId9"/>
              </a:rPr>
              <a:t>nuclear </a:t>
            </a:r>
            <a:r>
              <a:rPr sz="1600" spc="-20" dirty="0">
                <a:latin typeface="Times New Roman"/>
                <a:cs typeface="Times New Roman"/>
                <a:hlinkClick r:id="rId9"/>
              </a:rPr>
              <a:t>weapons, </a:t>
            </a:r>
            <a:r>
              <a:rPr sz="1600" spc="-30" dirty="0">
                <a:latin typeface="Times New Roman"/>
                <a:cs typeface="Times New Roman"/>
              </a:rPr>
              <a:t>and </a:t>
            </a:r>
            <a:r>
              <a:rPr sz="1600" spc="-45" dirty="0">
                <a:latin typeface="Times New Roman"/>
                <a:cs typeface="Times New Roman"/>
                <a:hlinkClick r:id="rId10"/>
              </a:rPr>
              <a:t>nuclear  </a:t>
            </a:r>
            <a:r>
              <a:rPr sz="1600" spc="-55" dirty="0">
                <a:latin typeface="Times New Roman"/>
                <a:cs typeface="Times New Roman"/>
                <a:hlinkClick r:id="rId10"/>
              </a:rPr>
              <a:t>fusion).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600" b="1" spc="-10" dirty="0">
                <a:latin typeface="Times New Roman"/>
                <a:cs typeface="Times New Roman"/>
              </a:rPr>
              <a:t>Difference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4299"/>
              </a:lnSpc>
              <a:spcBef>
                <a:spcPts val="755"/>
              </a:spcBef>
              <a:tabLst>
                <a:tab pos="1042035" algn="l"/>
                <a:tab pos="2414270" algn="l"/>
                <a:tab pos="3662679" algn="l"/>
                <a:tab pos="5149215" algn="l"/>
              </a:tabLst>
            </a:pPr>
            <a:r>
              <a:rPr sz="1600" spc="-50" dirty="0">
                <a:latin typeface="Times New Roman"/>
                <a:cs typeface="Times New Roman"/>
              </a:rPr>
              <a:t>The </a:t>
            </a:r>
            <a:r>
              <a:rPr sz="1600" spc="-45" dirty="0">
                <a:latin typeface="Times New Roman"/>
                <a:cs typeface="Times New Roman"/>
              </a:rPr>
              <a:t>chief </a:t>
            </a:r>
            <a:r>
              <a:rPr sz="1600" spc="-40" dirty="0">
                <a:latin typeface="Times New Roman"/>
                <a:cs typeface="Times New Roman"/>
              </a:rPr>
              <a:t>difference </a:t>
            </a:r>
            <a:r>
              <a:rPr sz="1600" spc="-20" dirty="0">
                <a:latin typeface="Times New Roman"/>
                <a:cs typeface="Times New Roman"/>
              </a:rPr>
              <a:t>between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0" dirty="0">
                <a:latin typeface="Times New Roman"/>
                <a:cs typeface="Times New Roman"/>
              </a:rPr>
              <a:t>supercomputer and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50" dirty="0">
                <a:latin typeface="Times New Roman"/>
                <a:cs typeface="Times New Roman"/>
              </a:rPr>
              <a:t>mainframe </a:t>
            </a:r>
            <a:r>
              <a:rPr sz="1600" spc="-60" dirty="0">
                <a:latin typeface="Times New Roman"/>
                <a:cs typeface="Times New Roman"/>
              </a:rPr>
              <a:t>is </a:t>
            </a:r>
            <a:r>
              <a:rPr sz="1600" spc="-35" dirty="0">
                <a:latin typeface="Times New Roman"/>
                <a:cs typeface="Times New Roman"/>
              </a:rPr>
              <a:t>that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30" dirty="0">
                <a:latin typeface="Times New Roman"/>
                <a:cs typeface="Times New Roman"/>
              </a:rPr>
              <a:t>supercomputer </a:t>
            </a:r>
            <a:r>
              <a:rPr sz="1600" spc="-10" dirty="0">
                <a:latin typeface="Times New Roman"/>
                <a:cs typeface="Times New Roman"/>
              </a:rPr>
              <a:t>channels  </a:t>
            </a:r>
            <a:r>
              <a:rPr sz="1600" spc="-40" dirty="0">
                <a:latin typeface="Times New Roman"/>
                <a:cs typeface="Times New Roman"/>
              </a:rPr>
              <a:t>all </a:t>
            </a:r>
            <a:r>
              <a:rPr sz="1600" spc="-50" dirty="0">
                <a:latin typeface="Times New Roman"/>
                <a:cs typeface="Times New Roman"/>
              </a:rPr>
              <a:t>its </a:t>
            </a:r>
            <a:r>
              <a:rPr sz="1600" spc="-15" dirty="0">
                <a:latin typeface="Times New Roman"/>
                <a:cs typeface="Times New Roman"/>
              </a:rPr>
              <a:t>power </a:t>
            </a:r>
            <a:r>
              <a:rPr sz="1600" spc="-60" dirty="0">
                <a:latin typeface="Times New Roman"/>
                <a:cs typeface="Times New Roman"/>
              </a:rPr>
              <a:t>into </a:t>
            </a:r>
            <a:r>
              <a:rPr sz="1600" spc="-30" dirty="0">
                <a:latin typeface="Times New Roman"/>
                <a:cs typeface="Times New Roman"/>
              </a:rPr>
              <a:t>executing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40" dirty="0">
                <a:latin typeface="Times New Roman"/>
                <a:cs typeface="Times New Roman"/>
              </a:rPr>
              <a:t>few </a:t>
            </a:r>
            <a:r>
              <a:rPr sz="1600" spc="-35" dirty="0">
                <a:latin typeface="Times New Roman"/>
                <a:cs typeface="Times New Roman"/>
              </a:rPr>
              <a:t>programs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35" dirty="0">
                <a:latin typeface="Times New Roman"/>
                <a:cs typeface="Times New Roman"/>
              </a:rPr>
              <a:t>fast </a:t>
            </a:r>
            <a:r>
              <a:rPr sz="1600" spc="-10" dirty="0">
                <a:latin typeface="Times New Roman"/>
                <a:cs typeface="Times New Roman"/>
              </a:rPr>
              <a:t>as </a:t>
            </a:r>
            <a:r>
              <a:rPr sz="1600" spc="-30" dirty="0">
                <a:latin typeface="Times New Roman"/>
                <a:cs typeface="Times New Roman"/>
              </a:rPr>
              <a:t>possible, whereas </a:t>
            </a:r>
            <a:r>
              <a:rPr sz="1600" dirty="0">
                <a:latin typeface="Times New Roman"/>
                <a:cs typeface="Times New Roman"/>
              </a:rPr>
              <a:t>a </a:t>
            </a:r>
            <a:r>
              <a:rPr sz="1600" spc="-40" dirty="0">
                <a:latin typeface="Times New Roman"/>
                <a:cs typeface="Times New Roman"/>
              </a:rPr>
              <a:t>mainframe </a:t>
            </a:r>
            <a:r>
              <a:rPr sz="1600" spc="-30" dirty="0">
                <a:latin typeface="Times New Roman"/>
                <a:cs typeface="Times New Roman"/>
              </a:rPr>
              <a:t>uses </a:t>
            </a:r>
            <a:r>
              <a:rPr sz="1600" spc="-50" dirty="0">
                <a:latin typeface="Times New Roman"/>
                <a:cs typeface="Times New Roman"/>
              </a:rPr>
              <a:t>its </a:t>
            </a:r>
            <a:r>
              <a:rPr sz="1600" spc="-15" dirty="0">
                <a:latin typeface="Times New Roman"/>
                <a:cs typeface="Times New Roman"/>
              </a:rPr>
              <a:t>power  </a:t>
            </a:r>
            <a:r>
              <a:rPr sz="1600" spc="-3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o	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spc="-80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ec</a:t>
            </a:r>
            <a:r>
              <a:rPr sz="1600" spc="-80" dirty="0">
                <a:latin typeface="Times New Roman"/>
                <a:cs typeface="Times New Roman"/>
              </a:rPr>
              <a:t>u</a:t>
            </a:r>
            <a:r>
              <a:rPr sz="1600" spc="-35" dirty="0">
                <a:latin typeface="Times New Roman"/>
                <a:cs typeface="Times New Roman"/>
              </a:rPr>
              <a:t>t</a:t>
            </a:r>
            <a:r>
              <a:rPr sz="1600" dirty="0">
                <a:latin typeface="Times New Roman"/>
                <a:cs typeface="Times New Roman"/>
              </a:rPr>
              <a:t>e	</a:t>
            </a:r>
            <a:r>
              <a:rPr sz="1600" spc="-110" dirty="0">
                <a:latin typeface="Times New Roman"/>
                <a:cs typeface="Times New Roman"/>
              </a:rPr>
              <a:t>m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80" dirty="0">
                <a:latin typeface="Times New Roman"/>
                <a:cs typeface="Times New Roman"/>
              </a:rPr>
              <a:t>n</a:t>
            </a:r>
            <a:r>
              <a:rPr sz="1600" dirty="0">
                <a:latin typeface="Times New Roman"/>
                <a:cs typeface="Times New Roman"/>
              </a:rPr>
              <a:t>y	p</a:t>
            </a:r>
            <a:r>
              <a:rPr sz="1600" spc="-30" dirty="0">
                <a:latin typeface="Times New Roman"/>
                <a:cs typeface="Times New Roman"/>
              </a:rPr>
              <a:t>r</a:t>
            </a:r>
            <a:r>
              <a:rPr sz="1600" dirty="0">
                <a:latin typeface="Times New Roman"/>
                <a:cs typeface="Times New Roman"/>
              </a:rPr>
              <a:t>o</a:t>
            </a:r>
            <a:r>
              <a:rPr sz="1600" spc="-80" dirty="0">
                <a:latin typeface="Times New Roman"/>
                <a:cs typeface="Times New Roman"/>
              </a:rPr>
              <a:t>g</a:t>
            </a:r>
            <a:r>
              <a:rPr sz="1600" spc="-30" dirty="0">
                <a:latin typeface="Times New Roman"/>
                <a:cs typeface="Times New Roman"/>
              </a:rPr>
              <a:t>r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-110" dirty="0">
                <a:latin typeface="Times New Roman"/>
                <a:cs typeface="Times New Roman"/>
              </a:rPr>
              <a:t>m</a:t>
            </a:r>
            <a:r>
              <a:rPr sz="1600" spc="-5" dirty="0">
                <a:latin typeface="Times New Roman"/>
                <a:cs typeface="Times New Roman"/>
              </a:rPr>
              <a:t>s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c</a:t>
            </a:r>
            <a:r>
              <a:rPr sz="1600" dirty="0">
                <a:latin typeface="Times New Roman"/>
                <a:cs typeface="Times New Roman"/>
              </a:rPr>
              <a:t>o</a:t>
            </a:r>
            <a:r>
              <a:rPr sz="1600" spc="-80" dirty="0">
                <a:latin typeface="Times New Roman"/>
                <a:cs typeface="Times New Roman"/>
              </a:rPr>
              <a:t>n</a:t>
            </a:r>
            <a:r>
              <a:rPr sz="1600" spc="-10" dirty="0">
                <a:latin typeface="Times New Roman"/>
                <a:cs typeface="Times New Roman"/>
              </a:rPr>
              <a:t>c</a:t>
            </a:r>
            <a:r>
              <a:rPr sz="1600" spc="-80" dirty="0">
                <a:latin typeface="Times New Roman"/>
                <a:cs typeface="Times New Roman"/>
              </a:rPr>
              <a:t>u</a:t>
            </a:r>
            <a:r>
              <a:rPr sz="1600" spc="-30" dirty="0">
                <a:latin typeface="Times New Roman"/>
                <a:cs typeface="Times New Roman"/>
              </a:rPr>
              <a:t>rr</a:t>
            </a:r>
            <a:r>
              <a:rPr sz="1600" spc="-10" dirty="0">
                <a:latin typeface="Times New Roman"/>
                <a:cs typeface="Times New Roman"/>
              </a:rPr>
              <a:t>e</a:t>
            </a:r>
            <a:r>
              <a:rPr sz="1600" dirty="0">
                <a:latin typeface="Times New Roman"/>
                <a:cs typeface="Times New Roman"/>
              </a:rPr>
              <a:t>n</a:t>
            </a:r>
            <a:r>
              <a:rPr sz="1600" spc="114" dirty="0">
                <a:latin typeface="Times New Roman"/>
                <a:cs typeface="Times New Roman"/>
              </a:rPr>
              <a:t>t</a:t>
            </a:r>
            <a:r>
              <a:rPr sz="1600" spc="40" dirty="0">
                <a:latin typeface="Times New Roman"/>
                <a:cs typeface="Times New Roman"/>
              </a:rPr>
              <a:t>l</a:t>
            </a:r>
            <a:r>
              <a:rPr sz="1600" dirty="0">
                <a:latin typeface="Times New Roman"/>
                <a:cs typeface="Times New Roman"/>
              </a:rPr>
              <a:t>y.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1412</Words>
  <Application>Microsoft Office PowerPoint</Application>
  <PresentationFormat>Custom</PresentationFormat>
  <Paragraphs>122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2020-09-12T06:30:51Z</dcterms:created>
  <dcterms:modified xsi:type="dcterms:W3CDTF">2020-09-12T06:39:08Z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2020-09-12T00:00:00Z</vt:filetime>
  </property>
</Properties>
</file>